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25.xml" ContentType="application/vnd.openxmlformats-officedocument.presentationml.notesSlide+xml"/>
  <Override PartName="/ppt/charts/chart21.xml" ContentType="application/vnd.openxmlformats-officedocument.drawingml.chart+xml"/>
  <Override PartName="/ppt/notesSlides/notesSlide26.xml" ContentType="application/vnd.openxmlformats-officedocument.presentationml.notesSlide+xml"/>
  <Override PartName="/ppt/charts/chart22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3.xml" ContentType="application/vnd.openxmlformats-officedocument.drawingml.chart+xml"/>
  <Override PartName="/ppt/notesSlides/notesSlide29.xml" ContentType="application/vnd.openxmlformats-officedocument.presentationml.notesSlide+xml"/>
  <Override PartName="/ppt/charts/chart24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25.xml" ContentType="application/vnd.openxmlformats-officedocument.drawingml.chart+xml"/>
  <Override PartName="/ppt/notesSlides/notesSlide37.xml" ContentType="application/vnd.openxmlformats-officedocument.presentationml.notesSlide+xml"/>
  <Override PartName="/ppt/charts/chart26.xml" ContentType="application/vnd.openxmlformats-officedocument.drawingml.chart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rts/chart28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notesMasterIdLst>
    <p:notesMasterId r:id="rId51"/>
  </p:notesMasterIdLst>
  <p:handoutMasterIdLst>
    <p:handoutMasterId r:id="rId52"/>
  </p:handoutMasterIdLst>
  <p:sldIdLst>
    <p:sldId id="256" r:id="rId3"/>
    <p:sldId id="389" r:id="rId4"/>
    <p:sldId id="384" r:id="rId5"/>
    <p:sldId id="391" r:id="rId6"/>
    <p:sldId id="392" r:id="rId7"/>
    <p:sldId id="386" r:id="rId8"/>
    <p:sldId id="464" r:id="rId9"/>
    <p:sldId id="375" r:id="rId10"/>
    <p:sldId id="376" r:id="rId11"/>
    <p:sldId id="263" r:id="rId12"/>
    <p:sldId id="262" r:id="rId13"/>
    <p:sldId id="264" r:id="rId14"/>
    <p:sldId id="266" r:id="rId15"/>
    <p:sldId id="577" r:id="rId16"/>
    <p:sldId id="578" r:id="rId17"/>
    <p:sldId id="393" r:id="rId18"/>
    <p:sldId id="340" r:id="rId19"/>
    <p:sldId id="270" r:id="rId20"/>
    <p:sldId id="269" r:id="rId21"/>
    <p:sldId id="273" r:id="rId22"/>
    <p:sldId id="347" r:id="rId23"/>
    <p:sldId id="348" r:id="rId24"/>
    <p:sldId id="275" r:id="rId25"/>
    <p:sldId id="276" r:id="rId26"/>
    <p:sldId id="341" r:id="rId27"/>
    <p:sldId id="352" r:id="rId28"/>
    <p:sldId id="353" r:id="rId29"/>
    <p:sldId id="579" r:id="rId30"/>
    <p:sldId id="580" r:id="rId31"/>
    <p:sldId id="583" r:id="rId32"/>
    <p:sldId id="357" r:id="rId33"/>
    <p:sldId id="388" r:id="rId34"/>
    <p:sldId id="581" r:id="rId35"/>
    <p:sldId id="280" r:id="rId36"/>
    <p:sldId id="365" r:id="rId37"/>
    <p:sldId id="366" r:id="rId38"/>
    <p:sldId id="367" r:id="rId39"/>
    <p:sldId id="368" r:id="rId40"/>
    <p:sldId id="387" r:id="rId41"/>
    <p:sldId id="379" r:id="rId42"/>
    <p:sldId id="380" r:id="rId43"/>
    <p:sldId id="374" r:id="rId44"/>
    <p:sldId id="381" r:id="rId45"/>
    <p:sldId id="582" r:id="rId46"/>
    <p:sldId id="346" r:id="rId47"/>
    <p:sldId id="329" r:id="rId48"/>
    <p:sldId id="330" r:id="rId49"/>
    <p:sldId id="56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ller, Ashleigh N" initials="TAN" lastIdx="2" clrIdx="0">
    <p:extLst/>
  </p:cmAuthor>
  <p:cmAuthor id="2" name="matthew liberti" initials="ml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  <a:srgbClr val="7ED0E0"/>
    <a:srgbClr val="E46C0A"/>
    <a:srgbClr val="00A2B1"/>
    <a:srgbClr val="BC5E00"/>
    <a:srgbClr val="00FFFF"/>
    <a:srgbClr val="FFD403"/>
    <a:srgbClr val="FF7800"/>
    <a:srgbClr val="FFE600"/>
    <a:srgbClr val="FF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5" autoAdjust="0"/>
    <p:restoredTop sz="80889" autoAdjust="0"/>
  </p:normalViewPr>
  <p:slideViewPr>
    <p:cSldViewPr>
      <p:cViewPr varScale="1">
        <p:scale>
          <a:sx n="93" d="100"/>
          <a:sy n="93" d="100"/>
        </p:scale>
        <p:origin x="-21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3443319585053"/>
          <c:y val="2.402416916196928E-2"/>
          <c:w val="0.78929096362954632"/>
          <c:h val="0.73018162273117815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Cases</c:v>
                </c:pt>
              </c:strCache>
            </c:strRef>
          </c:tx>
          <c:spPr>
            <a:solidFill>
              <a:srgbClr val="FFD403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4.0240633637609456E-2"/>
                  <c:y val="-0.33574588012564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8-48A7-96F6-ADDA04FE303F}"/>
                </c:ext>
              </c:extLst>
            </c:dLbl>
            <c:dLbl>
              <c:idx val="1"/>
              <c:layout>
                <c:manualLayout>
                  <c:x val="1.0508791489559353E-2"/>
                  <c:y val="-0.29699625661546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8-48A7-96F6-ADDA04FE303F}"/>
                </c:ext>
              </c:extLst>
            </c:dLbl>
            <c:dLbl>
              <c:idx val="2"/>
              <c:layout>
                <c:manualLayout>
                  <c:x val="2.1993821568764083E-3"/>
                  <c:y val="-0.27080870014199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D8-48A7-96F6-ADDA04FE303F}"/>
                </c:ext>
              </c:extLst>
            </c:dLbl>
            <c:dLbl>
              <c:idx val="3"/>
              <c:layout>
                <c:manualLayout>
                  <c:x val="3.783127772745221E-3"/>
                  <c:y val="-0.267872724925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D8-48A7-96F6-ADDA04FE303F}"/>
                </c:ext>
              </c:extLst>
            </c:dLbl>
            <c:dLbl>
              <c:idx val="4"/>
              <c:layout>
                <c:manualLayout>
                  <c:x val="2.0421689545443988E-2"/>
                  <c:y val="-0.24497956198098189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8075279306900797E-2"/>
                      <c:h val="8.46994535519125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2D8-48A7-96F6-ADDA04FE303F}"/>
                </c:ext>
              </c:extLst>
            </c:dLbl>
            <c:dLbl>
              <c:idx val="5"/>
              <c:layout>
                <c:manualLayout>
                  <c:x val="6.0404617564397368E-3"/>
                  <c:y val="-0.22842283034292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D8-48A7-96F6-ADDA04FE303F}"/>
                </c:ext>
              </c:extLst>
            </c:dLbl>
            <c:dLbl>
              <c:idx val="6"/>
              <c:layout>
                <c:manualLayout>
                  <c:x val="-2.3048335772187767E-3"/>
                  <c:y val="-0.236953014069962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D8-48A7-96F6-ADDA04FE303F}"/>
                </c:ext>
              </c:extLst>
            </c:dLbl>
            <c:dLbl>
              <c:idx val="7"/>
              <c:layout>
                <c:manualLayout>
                  <c:x val="-3.8151812881797938E-3"/>
                  <c:y val="-0.23314896088808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D8-48A7-96F6-ADDA04FE303F}"/>
                </c:ext>
              </c:extLst>
            </c:dLbl>
            <c:dLbl>
              <c:idx val="8"/>
              <c:layout>
                <c:manualLayout>
                  <c:x val="-1.5731772466494787E-3"/>
                  <c:y val="-0.2538059894152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D8-48A7-96F6-ADDA04FE303F}"/>
                </c:ext>
              </c:extLst>
            </c:dLbl>
            <c:dLbl>
              <c:idx val="9"/>
              <c:layout>
                <c:manualLayout>
                  <c:x val="-1.2901539962370879E-3"/>
                  <c:y val="-0.24463039456133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D8-48A7-96F6-ADDA04FE303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0"/>
                <c:pt idx="0">
                  <c:v>1008</c:v>
                </c:pt>
                <c:pt idx="1">
                  <c:v>868</c:v>
                </c:pt>
                <c:pt idx="2">
                  <c:v>791</c:v>
                </c:pt>
                <c:pt idx="3">
                  <c:v>797</c:v>
                </c:pt>
                <c:pt idx="4">
                  <c:v>688</c:v>
                </c:pt>
                <c:pt idx="5">
                  <c:v>655</c:v>
                </c:pt>
                <c:pt idx="6">
                  <c:v>694</c:v>
                </c:pt>
                <c:pt idx="7">
                  <c:v>639</c:v>
                </c:pt>
                <c:pt idx="8">
                  <c:v>738</c:v>
                </c:pt>
                <c:pt idx="9">
                  <c:v>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2D8-48A7-96F6-ADDA04FE30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1869184"/>
        <c:axId val="31895936"/>
      </c:areaChart>
      <c:catAx>
        <c:axId val="3186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895936"/>
        <c:crosses val="autoZero"/>
        <c:auto val="1"/>
        <c:lblAlgn val="ctr"/>
        <c:lblOffset val="100"/>
        <c:noMultiLvlLbl val="0"/>
      </c:catAx>
      <c:valAx>
        <c:axId val="3189593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Cases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31869184"/>
        <c:crosses val="autoZero"/>
        <c:crossBetween val="midCat"/>
        <c:majorUnit val="200"/>
      </c:valAx>
    </c:plotArea>
    <c:plotVisOnly val="1"/>
    <c:dispBlanksAs val="zero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13–19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0"/>
                <c:pt idx="0">
                  <c:v>39</c:v>
                </c:pt>
                <c:pt idx="1">
                  <c:v>32</c:v>
                </c:pt>
                <c:pt idx="2">
                  <c:v>33</c:v>
                </c:pt>
                <c:pt idx="3">
                  <c:v>25</c:v>
                </c:pt>
                <c:pt idx="4">
                  <c:v>27</c:v>
                </c:pt>
                <c:pt idx="5">
                  <c:v>32</c:v>
                </c:pt>
                <c:pt idx="6">
                  <c:v>23</c:v>
                </c:pt>
                <c:pt idx="7">
                  <c:v>22</c:v>
                </c:pt>
                <c:pt idx="8">
                  <c:v>24</c:v>
                </c:pt>
                <c:pt idx="9">
                  <c:v>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6E3-429E-82B7-0A601365A5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</c:v>
                </c:pt>
              </c:strCache>
            </c:strRef>
          </c:tx>
          <c:spPr>
            <a:ln w="38100">
              <a:solidFill>
                <a:srgbClr val="FFAA00"/>
              </a:solidFill>
            </a:ln>
          </c:spPr>
          <c:marker>
            <c:symbol val="triangle"/>
            <c:size val="7"/>
            <c:spPr>
              <a:solidFill>
                <a:srgbClr val="FFAA00"/>
              </a:solidFill>
              <a:ln>
                <a:solidFill>
                  <a:srgbClr val="FFAA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0"/>
                <c:pt idx="0">
                  <c:v>176</c:v>
                </c:pt>
                <c:pt idx="1">
                  <c:v>171</c:v>
                </c:pt>
                <c:pt idx="2">
                  <c:v>199</c:v>
                </c:pt>
                <c:pt idx="3">
                  <c:v>192</c:v>
                </c:pt>
                <c:pt idx="4">
                  <c:v>163</c:v>
                </c:pt>
                <c:pt idx="5">
                  <c:v>171</c:v>
                </c:pt>
                <c:pt idx="6">
                  <c:v>187</c:v>
                </c:pt>
                <c:pt idx="7">
                  <c:v>164</c:v>
                </c:pt>
                <c:pt idx="8">
                  <c:v>211</c:v>
                </c:pt>
                <c:pt idx="9">
                  <c:v>204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6E3-429E-82B7-0A601365A5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0"/>
                <c:pt idx="0">
                  <c:v>243</c:v>
                </c:pt>
                <c:pt idx="1">
                  <c:v>206</c:v>
                </c:pt>
                <c:pt idx="2">
                  <c:v>185</c:v>
                </c:pt>
                <c:pt idx="3">
                  <c:v>186</c:v>
                </c:pt>
                <c:pt idx="4">
                  <c:v>144</c:v>
                </c:pt>
                <c:pt idx="5">
                  <c:v>153</c:v>
                </c:pt>
                <c:pt idx="6">
                  <c:v>155</c:v>
                </c:pt>
                <c:pt idx="7">
                  <c:v>151</c:v>
                </c:pt>
                <c:pt idx="8">
                  <c:v>196</c:v>
                </c:pt>
                <c:pt idx="9">
                  <c:v>213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6E3-429E-82B7-0A601365A5F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</c:v>
                </c:pt>
              </c:strCache>
            </c:strRef>
          </c:tx>
          <c:spPr>
            <a:ln w="38100">
              <a:solidFill>
                <a:srgbClr val="7ED0E0"/>
              </a:solidFill>
            </a:ln>
          </c:spPr>
          <c:marker>
            <c:symbol val="square"/>
            <c:size val="7"/>
            <c:spPr>
              <a:solidFill>
                <a:srgbClr val="7ED0E0"/>
              </a:solidFill>
              <a:ln>
                <a:solidFill>
                  <a:srgbClr val="7ED0E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0"/>
                <c:pt idx="0">
                  <c:v>321</c:v>
                </c:pt>
                <c:pt idx="1">
                  <c:v>267</c:v>
                </c:pt>
                <c:pt idx="2">
                  <c:v>201</c:v>
                </c:pt>
                <c:pt idx="3">
                  <c:v>197</c:v>
                </c:pt>
                <c:pt idx="4">
                  <c:v>180</c:v>
                </c:pt>
                <c:pt idx="5">
                  <c:v>161</c:v>
                </c:pt>
                <c:pt idx="6">
                  <c:v>155</c:v>
                </c:pt>
                <c:pt idx="7">
                  <c:v>126</c:v>
                </c:pt>
                <c:pt idx="8">
                  <c:v>154</c:v>
                </c:pt>
                <c:pt idx="9">
                  <c:v>108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6E3-429E-82B7-0A601365A5F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50+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0"/>
                <c:pt idx="0">
                  <c:v>224</c:v>
                </c:pt>
                <c:pt idx="1">
                  <c:v>188</c:v>
                </c:pt>
                <c:pt idx="2">
                  <c:v>171</c:v>
                </c:pt>
                <c:pt idx="3">
                  <c:v>195</c:v>
                </c:pt>
                <c:pt idx="4">
                  <c:v>172</c:v>
                </c:pt>
                <c:pt idx="5">
                  <c:v>138</c:v>
                </c:pt>
                <c:pt idx="6">
                  <c:v>174</c:v>
                </c:pt>
                <c:pt idx="7">
                  <c:v>174</c:v>
                </c:pt>
                <c:pt idx="8">
                  <c:v>153</c:v>
                </c:pt>
                <c:pt idx="9">
                  <c:v>157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6E3-429E-82B7-0A601365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809408"/>
        <c:axId val="105811328"/>
      </c:lineChart>
      <c:catAx>
        <c:axId val="105809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105811328"/>
        <c:crosses val="autoZero"/>
        <c:auto val="1"/>
        <c:lblAlgn val="ctr"/>
        <c:lblOffset val="100"/>
        <c:noMultiLvlLbl val="0"/>
      </c:catAx>
      <c:valAx>
        <c:axId val="1058113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1.5566289349618369E-3"/>
              <c:y val="0.245602045954727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580940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4031645199527173"/>
          <c:y val="2.2500561035818479E-2"/>
          <c:w val="0.77456678166692261"/>
          <c:h val="8.8681908182529814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16582866900672"/>
          <c:y val="3.2726455151549899E-2"/>
          <c:w val="0.7579843784587168"/>
          <c:h val="0.752566310261826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</c:v>
                </c:pt>
              </c:strCache>
            </c:strRef>
          </c:tx>
          <c:spPr>
            <a:solidFill>
              <a:srgbClr val="FFAA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Hispanic</c:v>
                </c:pt>
                <c:pt idx="2">
                  <c:v>White</c:v>
                </c:pt>
                <c:pt idx="3">
                  <c:v>Black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0.26</c:v>
                </c:pt>
                <c:pt idx="2">
                  <c:v>0.26</c:v>
                </c:pt>
                <c:pt idx="3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17-411A-ADE6-4A98A6411F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AIDS</c:v>
                </c:pt>
              </c:strCache>
            </c:strRef>
          </c:tx>
          <c:spPr>
            <a:solidFill>
              <a:srgbClr val="BC5E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Hispanic</c:v>
                </c:pt>
                <c:pt idx="2">
                  <c:v>White</c:v>
                </c:pt>
                <c:pt idx="3">
                  <c:v>Black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0.05</c:v>
                </c:pt>
                <c:pt idx="1">
                  <c:v>0.15</c:v>
                </c:pt>
                <c:pt idx="2">
                  <c:v>0.25</c:v>
                </c:pt>
                <c:pt idx="3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17-411A-ADE6-4A98A6411F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Population</c:v>
                </c:pt>
              </c:strCache>
            </c:strRef>
          </c:tx>
          <c:spPr>
            <a:solidFill>
              <a:srgbClr val="13A9B7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Hispanic</c:v>
                </c:pt>
                <c:pt idx="2">
                  <c:v>White</c:v>
                </c:pt>
                <c:pt idx="3">
                  <c:v>Black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0.05</c:v>
                </c:pt>
                <c:pt idx="1">
                  <c:v>0.28000000000000003</c:v>
                </c:pt>
                <c:pt idx="2">
                  <c:v>0.4</c:v>
                </c:pt>
                <c:pt idx="3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17-411A-ADE6-4A98A6411F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5633280"/>
        <c:axId val="105634816"/>
      </c:barChart>
      <c:catAx>
        <c:axId val="105633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634816"/>
        <c:crosses val="autoZero"/>
        <c:auto val="1"/>
        <c:lblAlgn val="ctr"/>
        <c:lblOffset val="100"/>
        <c:noMultiLvlLbl val="0"/>
      </c:catAx>
      <c:valAx>
        <c:axId val="10563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63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937324099547797"/>
          <c:y val="0.90148928992396682"/>
          <c:w val="0.69062675900452197"/>
          <c:h val="7.6693073308333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A2B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52.5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F7-44D4-B04F-116838C0C9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BC5E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113.2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F7-44D4-B04F-116838C0C9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FD40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79.3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F7-44D4-B04F-116838C0C9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804416"/>
        <c:axId val="115834880"/>
      </c:barChart>
      <c:catAx>
        <c:axId val="11580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834880"/>
        <c:crosses val="autoZero"/>
        <c:auto val="1"/>
        <c:lblAlgn val="ctr"/>
        <c:lblOffset val="100"/>
        <c:noMultiLvlLbl val="0"/>
      </c:catAx>
      <c:valAx>
        <c:axId val="1158348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 per 100,000 Population</a:t>
                </a:r>
              </a:p>
            </c:rich>
          </c:tx>
          <c:layout>
            <c:manualLayout>
              <c:xMode val="edge"/>
              <c:yMode val="edge"/>
              <c:x val="6.1880093935626464E-3"/>
              <c:y val="0.14239687723693628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15804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974941290233458"/>
          <c:y val="3.4090909090909088E-2"/>
          <c:w val="0.58702583229727867"/>
          <c:h val="7.9890613815318534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A2B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17.399999999999999</c:v>
                </c:pt>
                <c:pt idx="1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AD-48FF-9395-8526E81AB0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BC5E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45.1</c:v>
                </c:pt>
                <c:pt idx="1">
                  <c:v>25.1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AD-48FF-9395-8526E81AB0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FD40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16.399999999999999</c:v>
                </c:pt>
                <c:pt idx="1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9AD-48FF-9395-8526E81AB0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996928"/>
        <c:axId val="105943040"/>
      </c:barChart>
      <c:catAx>
        <c:axId val="11599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943040"/>
        <c:crosses val="autoZero"/>
        <c:auto val="1"/>
        <c:lblAlgn val="ctr"/>
        <c:lblOffset val="100"/>
        <c:noMultiLvlLbl val="0"/>
      </c:catAx>
      <c:valAx>
        <c:axId val="105943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 per 100,000 Population</a:t>
                </a:r>
              </a:p>
            </c:rich>
          </c:tx>
          <c:layout>
            <c:manualLayout>
              <c:xMode val="edge"/>
              <c:yMode val="edge"/>
              <c:x val="4.4336234286503663E-3"/>
              <c:y val="0.1281923317823908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15996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185467606022931"/>
          <c:y val="1.7045454545454544E-2"/>
          <c:w val="0.58702583229727867"/>
          <c:h val="7.9890613815318534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13–19</c:v>
                </c:pt>
              </c:strCache>
            </c:strRef>
          </c:tx>
          <c:spPr>
            <a:solidFill>
              <a:srgbClr val="00A2B1">
                <a:alpha val="99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Males N=569</c:v>
                </c:pt>
                <c:pt idx="1">
                  <c:v>Females N=144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4E-4DAD-A7BD-71CA9FB033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</c:v>
                </c:pt>
              </c:strCache>
            </c:strRef>
          </c:tx>
          <c:spPr>
            <a:solidFill>
              <a:srgbClr val="FFAA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Males N=569</c:v>
                </c:pt>
                <c:pt idx="1">
                  <c:v>Females N=144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30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4E-4DAD-A7BD-71CA9FB033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Males N=569</c:v>
                </c:pt>
                <c:pt idx="1">
                  <c:v>Females N=144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30</c:v>
                </c:pt>
                <c:pt idx="1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4E-4DAD-A7BD-71CA9FB033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</c:v>
                </c:pt>
              </c:strCache>
            </c:strRef>
          </c:tx>
          <c:spPr>
            <a:solidFill>
              <a:srgbClr val="7ED0E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Males N=569</c:v>
                </c:pt>
                <c:pt idx="1">
                  <c:v>Females N=144</c:v>
                </c:pt>
              </c:strCache>
            </c:strRef>
          </c:cat>
          <c:val>
            <c:numRef>
              <c:f>Sheet1!$E$2:$E$3</c:f>
              <c:numCache>
                <c:formatCode>0</c:formatCode>
                <c:ptCount val="2"/>
                <c:pt idx="0">
                  <c:v>16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4E-4DAD-A7BD-71CA9FB033A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50+</c:v>
                </c:pt>
              </c:strCache>
            </c:strRef>
          </c:tx>
          <c:spPr>
            <a:solidFill>
              <a:srgbClr val="FFD40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Males N=569</c:v>
                </c:pt>
                <c:pt idx="1">
                  <c:v>Females N=144</c:v>
                </c:pt>
              </c:strCache>
            </c:strRef>
          </c:cat>
          <c:val>
            <c:numRef>
              <c:f>Sheet1!$F$2:$F$3</c:f>
              <c:numCache>
                <c:formatCode>0</c:formatCode>
                <c:ptCount val="2"/>
                <c:pt idx="0">
                  <c:v>20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44E-4DAD-A7BD-71CA9FB033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5183488"/>
        <c:axId val="105197568"/>
      </c:barChart>
      <c:catAx>
        <c:axId val="105183488"/>
        <c:scaling>
          <c:orientation val="minMax"/>
        </c:scaling>
        <c:delete val="0"/>
        <c:axPos val="b"/>
        <c:numFmt formatCode="#,##0.00" sourceLinked="0"/>
        <c:majorTickMark val="in"/>
        <c:minorTickMark val="none"/>
        <c:tickLblPos val="nextTo"/>
        <c:crossAx val="105197568"/>
        <c:crosses val="autoZero"/>
        <c:auto val="1"/>
        <c:lblAlgn val="ctr"/>
        <c:lblOffset val="100"/>
        <c:noMultiLvlLbl val="0"/>
      </c:catAx>
      <c:valAx>
        <c:axId val="1051975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 of Cases (%)</a:t>
                </a:r>
              </a:p>
            </c:rich>
          </c:tx>
          <c:layout>
            <c:manualLayout>
              <c:xMode val="edge"/>
              <c:yMode val="edge"/>
              <c:x val="7.0846617074034716E-3"/>
              <c:y val="0.27109712922989576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51834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6323166564859518"/>
          <c:y val="1.754386368832336E-2"/>
          <c:w val="0.51887850363019183"/>
          <c:h val="7.575702807870057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hPercent val="55"/>
      <c:rotY val="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618202560147271"/>
          <c:y val="9.9103949215650369E-2"/>
          <c:w val="0.79699176109152059"/>
          <c:h val="0.702857970053704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2BB2BE"/>
            </a:solidFill>
            <a:ln w="1124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15.48</c:v>
                </c:pt>
                <c:pt idx="2">
                  <c:v>31.58</c:v>
                </c:pt>
                <c:pt idx="3">
                  <c:v>41.57</c:v>
                </c:pt>
                <c:pt idx="4">
                  <c:v>41.38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50-4843-B0AF-84911343AB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BC5E00"/>
            </a:solidFill>
            <a:ln w="1124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</c:v>
                </c:pt>
                <c:pt idx="1">
                  <c:v>47.02</c:v>
                </c:pt>
                <c:pt idx="2">
                  <c:v>32.159999999999997</c:v>
                </c:pt>
                <c:pt idx="3">
                  <c:v>29.21</c:v>
                </c:pt>
                <c:pt idx="4">
                  <c:v>34.479999999999997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50-4843-B0AF-84911343AB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EE643"/>
            </a:solidFill>
            <a:ln w="1124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24</c:v>
                </c:pt>
                <c:pt idx="1">
                  <c:v>35.119999999999997</c:v>
                </c:pt>
                <c:pt idx="2">
                  <c:v>33.33</c:v>
                </c:pt>
                <c:pt idx="3">
                  <c:v>25.84</c:v>
                </c:pt>
                <c:pt idx="4">
                  <c:v>20.69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50-4843-B0AF-84911343AB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/>
            </a:solidFill>
            <a:ln w="1124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2.38</c:v>
                </c:pt>
                <c:pt idx="2">
                  <c:v>2.92</c:v>
                </c:pt>
                <c:pt idx="3">
                  <c:v>3.37</c:v>
                </c:pt>
                <c:pt idx="4">
                  <c:v>3.45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650-4843-B0AF-84911343A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1857920"/>
        <c:axId val="121868288"/>
        <c:axId val="0"/>
      </c:bar3DChart>
      <c:catAx>
        <c:axId val="121857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layout>
            <c:manualLayout>
              <c:xMode val="edge"/>
              <c:yMode val="edge"/>
              <c:x val="0.47488717794478685"/>
              <c:y val="0.88989957394629904"/>
            </c:manualLayout>
          </c:layout>
          <c:overlay val="0"/>
          <c:spPr>
            <a:noFill/>
            <a:ln w="22486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8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186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868288"/>
        <c:scaling>
          <c:orientation val="minMax"/>
        </c:scaling>
        <c:delete val="0"/>
        <c:axPos val="l"/>
        <c:majorGridlines>
          <c:spPr>
            <a:ln w="11243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 algn="just">
                  <a:defRPr/>
                </a:pPr>
                <a:r>
                  <a:rPr lang="en-US"/>
                  <a:t>Percent of Cases (%)</a:t>
                </a:r>
              </a:p>
            </c:rich>
          </c:tx>
          <c:layout>
            <c:manualLayout>
              <c:xMode val="edge"/>
              <c:yMode val="edge"/>
              <c:x val="0.1326146300645388"/>
              <c:y val="0.16437170059685735"/>
            </c:manualLayout>
          </c:layout>
          <c:overlay val="0"/>
          <c:spPr>
            <a:noFill/>
            <a:ln w="22486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28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1857920"/>
        <c:crosses val="autoZero"/>
        <c:crossBetween val="between"/>
      </c:valAx>
      <c:spPr>
        <a:noFill/>
        <a:ln w="22486">
          <a:noFill/>
        </a:ln>
      </c:spPr>
    </c:plotArea>
    <c:legend>
      <c:legendPos val="r"/>
      <c:layout>
        <c:manualLayout>
          <c:xMode val="edge"/>
          <c:yMode val="edge"/>
          <c:x val="0.27179147989601449"/>
          <c:y val="0"/>
          <c:w val="0.57269700332963369"/>
          <c:h val="7.99658182262101E-2"/>
        </c:manualLayout>
      </c:layout>
      <c:overlay val="0"/>
      <c:spPr>
        <a:solidFill>
          <a:schemeClr val="bg1"/>
        </a:solidFill>
        <a:ln w="2811">
          <a:noFill/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hPercent val="50"/>
      <c:rotY val="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752838198587165"/>
          <c:y val="0.14443684261064826"/>
          <c:w val="0.8152328656286385"/>
          <c:h val="0.575055716755066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2BB2BE"/>
            </a:solidFill>
            <a:ln w="1218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16.670000000000002</c:v>
                </c:pt>
                <c:pt idx="1">
                  <c:v>8.33</c:v>
                </c:pt>
                <c:pt idx="2">
                  <c:v>14.29</c:v>
                </c:pt>
                <c:pt idx="3">
                  <c:v>0</c:v>
                </c:pt>
                <c:pt idx="4">
                  <c:v>14.63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3A-4D28-9778-1D2C2EF3EA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BC5E00"/>
            </a:solidFill>
            <a:ln w="1218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66.67</c:v>
                </c:pt>
                <c:pt idx="1">
                  <c:v>75</c:v>
                </c:pt>
                <c:pt idx="2">
                  <c:v>69.05</c:v>
                </c:pt>
                <c:pt idx="3">
                  <c:v>78.95</c:v>
                </c:pt>
                <c:pt idx="4">
                  <c:v>70.73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3A-4D28-9778-1D2C2EF3EA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FCD07"/>
            </a:solidFill>
            <a:ln w="1218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13.89</c:v>
                </c:pt>
                <c:pt idx="2">
                  <c:v>11.9</c:v>
                </c:pt>
                <c:pt idx="3">
                  <c:v>15.79</c:v>
                </c:pt>
                <c:pt idx="4">
                  <c:v>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D3A-4D28-9778-1D2C2EF3EA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/>
            </a:solidFill>
            <a:ln w="1218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13–19</c:v>
                </c:pt>
                <c:pt idx="1">
                  <c:v>20–29</c:v>
                </c:pt>
                <c:pt idx="2">
                  <c:v>30–39</c:v>
                </c:pt>
                <c:pt idx="3">
                  <c:v>40–49</c:v>
                </c:pt>
                <c:pt idx="4">
                  <c:v>50+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16.670000000000002</c:v>
                </c:pt>
                <c:pt idx="1">
                  <c:v>2.78</c:v>
                </c:pt>
                <c:pt idx="2">
                  <c:v>4.76</c:v>
                </c:pt>
                <c:pt idx="3">
                  <c:v>5.26</c:v>
                </c:pt>
                <c:pt idx="4">
                  <c:v>2.44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D3A-4D28-9778-1D2C2EF3E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5285888"/>
        <c:axId val="105292160"/>
        <c:axId val="0"/>
      </c:bar3DChart>
      <c:catAx>
        <c:axId val="105285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layout>
            <c:manualLayout>
              <c:xMode val="edge"/>
              <c:yMode val="edge"/>
              <c:x val="0.46922759655043117"/>
              <c:y val="0.80872563111559304"/>
            </c:manualLayout>
          </c:layout>
          <c:overlay val="0"/>
          <c:spPr>
            <a:noFill/>
            <a:ln w="24378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0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529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92160"/>
        <c:scaling>
          <c:orientation val="minMax"/>
        </c:scaling>
        <c:delete val="0"/>
        <c:axPos val="l"/>
        <c:majorGridlines>
          <c:spPr>
            <a:ln w="12189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 algn="just">
                  <a:defRPr/>
                </a:pPr>
                <a:r>
                  <a:rPr lang="en-US"/>
                  <a:t>Percent of Cases (%)</a:t>
                </a:r>
              </a:p>
            </c:rich>
          </c:tx>
          <c:layout>
            <c:manualLayout>
              <c:xMode val="edge"/>
              <c:yMode val="edge"/>
              <c:x val="0.11583249462238272"/>
              <c:y val="0.21093504238013072"/>
            </c:manualLayout>
          </c:layout>
          <c:overlay val="0"/>
          <c:spPr>
            <a:noFill/>
            <a:ln w="24378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0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5285888"/>
        <c:crosses val="autoZero"/>
        <c:crossBetween val="between"/>
      </c:valAx>
      <c:spPr>
        <a:noFill/>
        <a:ln w="24378">
          <a:noFill/>
        </a:ln>
      </c:spPr>
    </c:plotArea>
    <c:legend>
      <c:legendPos val="r"/>
      <c:layout>
        <c:manualLayout>
          <c:xMode val="edge"/>
          <c:yMode val="edge"/>
          <c:x val="0.23917774158418706"/>
          <c:y val="3.1364489156768892E-2"/>
          <c:w val="0.63625220454304521"/>
          <c:h val="9.1058581516279616E-2"/>
        </c:manualLayout>
      </c:layout>
      <c:overlay val="0"/>
      <c:spPr>
        <a:solidFill>
          <a:schemeClr val="bg1"/>
        </a:solidFill>
        <a:ln w="3047">
          <a:noFill/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MSM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0"/>
                <c:pt idx="0">
                  <c:v>500.8</c:v>
                </c:pt>
                <c:pt idx="1">
                  <c:v>444.7</c:v>
                </c:pt>
                <c:pt idx="2">
                  <c:v>404.3</c:v>
                </c:pt>
                <c:pt idx="3">
                  <c:v>427.7</c:v>
                </c:pt>
                <c:pt idx="4">
                  <c:v>380.5</c:v>
                </c:pt>
                <c:pt idx="5">
                  <c:v>384.1</c:v>
                </c:pt>
                <c:pt idx="6">
                  <c:v>380.2</c:v>
                </c:pt>
                <c:pt idx="7">
                  <c:v>362</c:v>
                </c:pt>
                <c:pt idx="8">
                  <c:v>422.6</c:v>
                </c:pt>
                <c:pt idx="9">
                  <c:v>443.8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572-47E1-807B-C8CD44AB87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IDU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0"/>
                <c:pt idx="0">
                  <c:v>27.7</c:v>
                </c:pt>
                <c:pt idx="1">
                  <c:v>26.5</c:v>
                </c:pt>
                <c:pt idx="2">
                  <c:v>34.4</c:v>
                </c:pt>
                <c:pt idx="3">
                  <c:v>16.2</c:v>
                </c:pt>
                <c:pt idx="4">
                  <c:v>14.6</c:v>
                </c:pt>
                <c:pt idx="5">
                  <c:v>16.600000000000001</c:v>
                </c:pt>
                <c:pt idx="6">
                  <c:v>22.2</c:v>
                </c:pt>
                <c:pt idx="7">
                  <c:v>11.1</c:v>
                </c:pt>
                <c:pt idx="8">
                  <c:v>16.100000000000001</c:v>
                </c:pt>
                <c:pt idx="9">
                  <c:v>8.1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72-47E1-807B-C8CD44AB87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MSM/IDU</c:v>
                </c:pt>
              </c:strCache>
            </c:strRef>
          </c:tx>
          <c:spPr>
            <a:ln w="38100">
              <a:solidFill>
                <a:srgbClr val="BC5E00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0"/>
                <c:pt idx="0">
                  <c:v>21.4</c:v>
                </c:pt>
                <c:pt idx="1">
                  <c:v>14.3</c:v>
                </c:pt>
                <c:pt idx="2">
                  <c:v>19.600000000000001</c:v>
                </c:pt>
                <c:pt idx="3">
                  <c:v>15.2</c:v>
                </c:pt>
                <c:pt idx="4">
                  <c:v>10.5</c:v>
                </c:pt>
                <c:pt idx="5">
                  <c:v>9.1</c:v>
                </c:pt>
                <c:pt idx="6">
                  <c:v>13</c:v>
                </c:pt>
                <c:pt idx="7">
                  <c:v>5</c:v>
                </c:pt>
                <c:pt idx="8">
                  <c:v>12.2</c:v>
                </c:pt>
                <c:pt idx="9">
                  <c:v>13.6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572-47E1-807B-C8CD44AB873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Heterosexual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0"/>
                <c:pt idx="0">
                  <c:v>176.1</c:v>
                </c:pt>
                <c:pt idx="1">
                  <c:v>152.5</c:v>
                </c:pt>
                <c:pt idx="2">
                  <c:v>142.69999999999999</c:v>
                </c:pt>
                <c:pt idx="3">
                  <c:v>131.9</c:v>
                </c:pt>
                <c:pt idx="4">
                  <c:v>124.4</c:v>
                </c:pt>
                <c:pt idx="5">
                  <c:v>86.2</c:v>
                </c:pt>
                <c:pt idx="6">
                  <c:v>126.6</c:v>
                </c:pt>
                <c:pt idx="7">
                  <c:v>118.9</c:v>
                </c:pt>
                <c:pt idx="8">
                  <c:v>118.1</c:v>
                </c:pt>
                <c:pt idx="9">
                  <c:v>102.5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572-47E1-807B-C8CD44AB873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Sheet1!$F$2:$F$15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572-47E1-807B-C8CD44AB8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95264"/>
        <c:axId val="121997184"/>
      </c:lineChart>
      <c:catAx>
        <c:axId val="121995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38677859100211598"/>
              <c:y val="0.9018158273659390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21997184"/>
        <c:crosses val="autoZero"/>
        <c:auto val="1"/>
        <c:lblAlgn val="ctr"/>
        <c:lblOffset val="100"/>
        <c:noMultiLvlLbl val="0"/>
      </c:catAx>
      <c:valAx>
        <c:axId val="1219971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8.6956521739130436E-3"/>
              <c:y val="0.226653090777445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199526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8692137395868993"/>
          <c:y val="1.7241379310344827E-2"/>
          <c:w val="0.69137452927079768"/>
          <c:h val="7.4450855281020911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IDU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0"/>
                <c:pt idx="0">
                  <c:v>20.6</c:v>
                </c:pt>
                <c:pt idx="1">
                  <c:v>12.6</c:v>
                </c:pt>
                <c:pt idx="2">
                  <c:v>16.2</c:v>
                </c:pt>
                <c:pt idx="3">
                  <c:v>14.4</c:v>
                </c:pt>
                <c:pt idx="4">
                  <c:v>12.2</c:v>
                </c:pt>
                <c:pt idx="5">
                  <c:v>13.1</c:v>
                </c:pt>
                <c:pt idx="6">
                  <c:v>8.6999999999999993</c:v>
                </c:pt>
                <c:pt idx="7">
                  <c:v>12</c:v>
                </c:pt>
                <c:pt idx="8">
                  <c:v>12</c:v>
                </c:pt>
                <c:pt idx="9">
                  <c:v>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E42-4DCD-A2FA-93A90BFF37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0"/>
                <c:pt idx="0">
                  <c:v>253.4</c:v>
                </c:pt>
                <c:pt idx="1">
                  <c:v>212.4</c:v>
                </c:pt>
                <c:pt idx="2">
                  <c:v>170.8</c:v>
                </c:pt>
                <c:pt idx="3">
                  <c:v>184.6</c:v>
                </c:pt>
                <c:pt idx="4">
                  <c:v>142.80000000000001</c:v>
                </c:pt>
                <c:pt idx="5">
                  <c:v>143.9</c:v>
                </c:pt>
                <c:pt idx="6">
                  <c:v>142.30000000000001</c:v>
                </c:pt>
                <c:pt idx="7">
                  <c:v>128</c:v>
                </c:pt>
                <c:pt idx="8">
                  <c:v>154</c:v>
                </c:pt>
                <c:pt idx="9">
                  <c:v>136.5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E42-4DCD-A2FA-93A90BFF3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14880"/>
        <c:axId val="121916800"/>
      </c:lineChart>
      <c:catAx>
        <c:axId val="121914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121916800"/>
        <c:crosses val="autoZero"/>
        <c:auto val="1"/>
        <c:lblAlgn val="ctr"/>
        <c:lblOffset val="100"/>
        <c:noMultiLvlLbl val="0"/>
      </c:catAx>
      <c:valAx>
        <c:axId val="1219168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9.0090090090090089E-3"/>
              <c:y val="0.26428168050039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191488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2698186375351729"/>
          <c:y val="1.5412758527786251E-2"/>
          <c:w val="0.43912936558605842"/>
          <c:h val="6.6554597168745025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HIV Infection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2C-4A72-99EF-AE860295DA50}"/>
              </c:ext>
            </c:extLst>
          </c:dPt>
          <c:dPt>
            <c:idx val="1"/>
            <c:bubble3D val="0"/>
            <c:spPr>
              <a:solidFill>
                <a:srgbClr val="13A9B7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2C-4A72-99EF-AE860295DA50}"/>
              </c:ext>
            </c:extLst>
          </c:dPt>
          <c:dPt>
            <c:idx val="2"/>
            <c:bubble3D val="0"/>
            <c:spPr>
              <a:solidFill>
                <a:srgbClr val="BC5E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2C-4A72-99EF-AE860295DA50}"/>
              </c:ext>
            </c:extLst>
          </c:dPt>
          <c:dPt>
            <c:idx val="3"/>
            <c:bubble3D val="0"/>
            <c:spPr>
              <a:solidFill>
                <a:srgbClr val="FFAA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2C-4A72-99EF-AE860295DA50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2C-4A72-99EF-AE860295DA50}"/>
              </c:ext>
            </c:extLst>
          </c:dPt>
          <c:dLbls>
            <c:dLbl>
              <c:idx val="1"/>
              <c:layout>
                <c:manualLayout>
                  <c:x val="-2.359882005899705E-3"/>
                  <c:y val="6.850780031432673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C-4A72-99EF-AE860295DA50}"/>
                </c:ext>
              </c:extLst>
            </c:dLbl>
            <c:dLbl>
              <c:idx val="2"/>
              <c:layout>
                <c:manualLayout>
                  <c:x val="2.359882005899705E-2"/>
                  <c:y val="3.425390015716336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C-4A72-99EF-AE860295DA50}"/>
                </c:ext>
              </c:extLst>
            </c:dLbl>
            <c:dLbl>
              <c:idx val="4"/>
              <c:layout>
                <c:manualLayout>
                  <c:x val="-1.415929203539823E-2"/>
                  <c:y val="-3.425390015716336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&lt;1%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2C-4A72-99EF-AE860295D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Heterosexual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443.8</c:v>
                </c:pt>
                <c:pt idx="1">
                  <c:v>8.1</c:v>
                </c:pt>
                <c:pt idx="2">
                  <c:v>13.6</c:v>
                </c:pt>
                <c:pt idx="3">
                  <c:v>102.5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2C-4A72-99EF-AE860295DA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56"/>
      </c:pieChart>
    </c:plotArea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84326959130109"/>
          <c:y val="0.23139006662628708"/>
          <c:w val="0.81373921165259744"/>
          <c:h val="0.64252296587926505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Cases</c:v>
                </c:pt>
              </c:strCache>
            </c:strRef>
          </c:tx>
          <c:spPr>
            <a:solidFill>
              <a:srgbClr val="00A2B1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111560379276912E-2"/>
                  <c:y val="-0.30485975054019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81-4E11-B695-CFACECB2AB54}"/>
                </c:ext>
              </c:extLst>
            </c:dLbl>
            <c:dLbl>
              <c:idx val="1"/>
              <c:layout>
                <c:manualLayout>
                  <c:x val="2.4560781253694366E-3"/>
                  <c:y val="-0.269876212868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81-4E11-B695-CFACECB2AB54}"/>
                </c:ext>
              </c:extLst>
            </c:dLbl>
            <c:dLbl>
              <c:idx val="2"/>
              <c:layout>
                <c:manualLayout>
                  <c:x val="1.0390390390390391E-2"/>
                  <c:y val="-0.22060781725358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81-4E11-B695-CFACECB2AB54}"/>
                </c:ext>
              </c:extLst>
            </c:dLbl>
            <c:dLbl>
              <c:idx val="3"/>
              <c:layout>
                <c:manualLayout>
                  <c:x val="2.4204913574991764E-3"/>
                  <c:y val="-0.2225293655976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81-4E11-B695-CFACECB2AB54}"/>
                </c:ext>
              </c:extLst>
            </c:dLbl>
            <c:dLbl>
              <c:idx val="4"/>
              <c:layout>
                <c:manualLayout>
                  <c:x val="7.0522096900049102E-3"/>
                  <c:y val="-0.191820781190873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81-4E11-B695-CFACECB2AB54}"/>
                </c:ext>
              </c:extLst>
            </c:dLbl>
            <c:dLbl>
              <c:idx val="5"/>
              <c:layout>
                <c:manualLayout>
                  <c:x val="6.4907427112151524E-4"/>
                  <c:y val="-0.17717143407005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81-4E11-B695-CFACECB2AB54}"/>
                </c:ext>
              </c:extLst>
            </c:dLbl>
            <c:dLbl>
              <c:idx val="6"/>
              <c:layout>
                <c:manualLayout>
                  <c:x val="1.8674777139344068E-2"/>
                  <c:y val="-0.133926760316630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81-4E11-B695-CFACECB2AB54}"/>
                </c:ext>
              </c:extLst>
            </c:dLbl>
            <c:dLbl>
              <c:idx val="7"/>
              <c:layout>
                <c:manualLayout>
                  <c:x val="1.3333806247192075E-3"/>
                  <c:y val="-0.12662714074757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81-4E11-B695-CFACECB2AB54}"/>
                </c:ext>
              </c:extLst>
            </c:dLbl>
            <c:dLbl>
              <c:idx val="8"/>
              <c:layout>
                <c:manualLayout>
                  <c:x val="8.0206190442410914E-3"/>
                  <c:y val="-0.120309637639483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81-4E11-B695-CFACECB2AB54}"/>
                </c:ext>
              </c:extLst>
            </c:dLbl>
            <c:dLbl>
              <c:idx val="9"/>
              <c:layout>
                <c:manualLayout>
                  <c:x val="-9.6430682651155088E-3"/>
                  <c:y val="-0.11802861091578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81-4E11-B695-CFACECB2AB5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0"/>
                <c:pt idx="0">
                  <c:v>769</c:v>
                </c:pt>
                <c:pt idx="1">
                  <c:v>664</c:v>
                </c:pt>
                <c:pt idx="2">
                  <c:v>530</c:v>
                </c:pt>
                <c:pt idx="3">
                  <c:v>524</c:v>
                </c:pt>
                <c:pt idx="4">
                  <c:v>434</c:v>
                </c:pt>
                <c:pt idx="5">
                  <c:v>408</c:v>
                </c:pt>
                <c:pt idx="6">
                  <c:v>294</c:v>
                </c:pt>
                <c:pt idx="7">
                  <c:v>279</c:v>
                </c:pt>
                <c:pt idx="8">
                  <c:v>254</c:v>
                </c:pt>
                <c:pt idx="9">
                  <c:v>262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A81-4E11-B695-CFACECB2AB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8496128"/>
        <c:axId val="78499200"/>
      </c:areaChart>
      <c:catAx>
        <c:axId val="78496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1385424794873615"/>
              <c:y val="0.949561675781679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499200"/>
        <c:crosses val="autoZero"/>
        <c:auto val="1"/>
        <c:lblAlgn val="ctr"/>
        <c:lblOffset val="100"/>
        <c:noMultiLvlLbl val="0"/>
      </c:catAx>
      <c:valAx>
        <c:axId val="7849920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1.6084982620415692E-2"/>
              <c:y val="0.370960781344639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496128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HIV Infection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3A9B7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2B-468A-80DC-EAB51E27783D}"/>
              </c:ext>
            </c:extLst>
          </c:dPt>
          <c:dPt>
            <c:idx val="1"/>
            <c:bubble3D val="0"/>
            <c:spPr>
              <a:solidFill>
                <a:srgbClr val="FFAA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2B-468A-80DC-EAB51E27783D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2B-468A-80DC-EAB51E27783D}"/>
              </c:ext>
            </c:extLst>
          </c:dPt>
          <c:dLbls>
            <c:dLbl>
              <c:idx val="1"/>
              <c:layout>
                <c:manualLayout>
                  <c:x val="2.4152566035628829E-4"/>
                  <c:y val="3.747656542932133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2B-468A-80DC-EAB51E27783D}"/>
                </c:ext>
              </c:extLst>
            </c:dLbl>
            <c:dLbl>
              <c:idx val="2"/>
              <c:layout>
                <c:manualLayout>
                  <c:x val="-2.012733814772951E-3"/>
                  <c:y val="-8.236270604475038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&lt;1%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2B-468A-80DC-EAB51E27783D}"/>
                </c:ext>
              </c:extLst>
            </c:dLbl>
            <c:dLbl>
              <c:idx val="3"/>
              <c:layout>
                <c:manualLayout>
                  <c:x val="3.4735578265482771E-2"/>
                  <c:y val="6.613470191226096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2B-468A-80DC-EAB51E277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IDU</c:v>
                </c:pt>
                <c:pt idx="1">
                  <c:v>Heterosexual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6.5</c:v>
                </c:pt>
                <c:pt idx="1">
                  <c:v>136.5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B2B-468A-80DC-EAB51E2778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38"/>
      </c:pieChart>
    </c:plotArea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MSM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166</c:v>
                </c:pt>
                <c:pt idx="1">
                  <c:v>Black N = 218</c:v>
                </c:pt>
                <c:pt idx="2">
                  <c:v>Hispanic N = 169</c:v>
                </c:pt>
                <c:pt idx="3">
                  <c:v>Other N = 16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142.9</c:v>
                </c:pt>
                <c:pt idx="1">
                  <c:v>145.30000000000001</c:v>
                </c:pt>
                <c:pt idx="2">
                  <c:v>142.6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0B-423F-95B2-39505DF415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spPr>
            <a:solidFill>
              <a:srgbClr val="FFAA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166</c:v>
                </c:pt>
                <c:pt idx="1">
                  <c:v>Black N = 218</c:v>
                </c:pt>
                <c:pt idx="2">
                  <c:v>Hispanic N = 169</c:v>
                </c:pt>
                <c:pt idx="3">
                  <c:v>Other N = 16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12.8</c:v>
                </c:pt>
                <c:pt idx="1">
                  <c:v>64.400000000000006</c:v>
                </c:pt>
                <c:pt idx="2">
                  <c:v>23.3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0B-423F-95B2-39505DF415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IDU</c:v>
                </c:pt>
              </c:strCache>
            </c:strRef>
          </c:tx>
          <c:spPr>
            <a:solidFill>
              <a:srgbClr val="00A2B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166</c:v>
                </c:pt>
                <c:pt idx="1">
                  <c:v>Black N = 218</c:v>
                </c:pt>
                <c:pt idx="2">
                  <c:v>Hispanic N = 169</c:v>
                </c:pt>
                <c:pt idx="3">
                  <c:v>Other N = 16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5.0999999999999996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0B-423F-95B2-39505DF415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MSM/IDU</c:v>
                </c:pt>
              </c:strCache>
            </c:strRef>
          </c:tx>
          <c:spPr>
            <a:solidFill>
              <a:srgbClr val="BC5E00"/>
            </a:solidFill>
            <a:ln>
              <a:solidFill>
                <a:srgbClr val="000000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166</c:v>
                </c:pt>
                <c:pt idx="1">
                  <c:v>Black N = 218</c:v>
                </c:pt>
                <c:pt idx="2">
                  <c:v>Hispanic N = 169</c:v>
                </c:pt>
                <c:pt idx="3">
                  <c:v>Other N = 16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2.2000000000000002</c:v>
                </c:pt>
                <c:pt idx="2">
                  <c:v>2.1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0B-423F-95B2-39505DF4155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/>
            </a:solidFill>
            <a:ln>
              <a:solidFill>
                <a:srgbClr val="000000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166</c:v>
                </c:pt>
                <c:pt idx="1">
                  <c:v>Black N = 218</c:v>
                </c:pt>
                <c:pt idx="2">
                  <c:v>Hispanic N = 169</c:v>
                </c:pt>
                <c:pt idx="3">
                  <c:v>Other N = 16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0B-423F-95B2-39505DF415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2182272"/>
        <c:axId val="122196352"/>
      </c:barChart>
      <c:catAx>
        <c:axId val="1221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196352"/>
        <c:crosses val="autoZero"/>
        <c:auto val="1"/>
        <c:lblAlgn val="ctr"/>
        <c:lblOffset val="100"/>
        <c:noMultiLvlLbl val="0"/>
      </c:catAx>
      <c:valAx>
        <c:axId val="1221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18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Heterosexual</c:v>
                </c:pt>
              </c:strCache>
            </c:strRef>
          </c:tx>
          <c:spPr>
            <a:solidFill>
              <a:srgbClr val="FFAA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</c:v>
                </c:pt>
                <c:pt idx="1">
                  <c:v>Black N = 104</c:v>
                </c:pt>
                <c:pt idx="2">
                  <c:v>Hispanic N = 18</c:v>
                </c:pt>
                <c:pt idx="3">
                  <c:v>Other N = 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99.6</c:v>
                </c:pt>
                <c:pt idx="2">
                  <c:v>16.899999999999999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0B-423F-95B2-39505DF415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IDU</c:v>
                </c:pt>
              </c:strCache>
            </c:strRef>
          </c:tx>
          <c:spPr>
            <a:solidFill>
              <a:srgbClr val="00A2B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</c:v>
                </c:pt>
                <c:pt idx="1">
                  <c:v>Black N = 104</c:v>
                </c:pt>
                <c:pt idx="2">
                  <c:v>Hispanic N = 18</c:v>
                </c:pt>
                <c:pt idx="3">
                  <c:v>Other N = 6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3.4</c:v>
                </c:pt>
                <c:pt idx="2">
                  <c:v>1.1000000000000001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0B-423F-95B2-39505DF415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White N = 16</c:v>
                </c:pt>
                <c:pt idx="1">
                  <c:v>Black N = 104</c:v>
                </c:pt>
                <c:pt idx="2">
                  <c:v>Hispanic N = 18</c:v>
                </c:pt>
                <c:pt idx="3">
                  <c:v>Other N = 6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0B-423F-95B2-39505DF415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6549504"/>
        <c:axId val="116551040"/>
      </c:barChart>
      <c:catAx>
        <c:axId val="11654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6551040"/>
        <c:crosses val="autoZero"/>
        <c:auto val="1"/>
        <c:lblAlgn val="ctr"/>
        <c:lblOffset val="100"/>
        <c:noMultiLvlLbl val="0"/>
      </c:catAx>
      <c:valAx>
        <c:axId val="11655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654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22650680370636"/>
          <c:y val="0.13063415899066069"/>
          <c:w val="0.79131878252060595"/>
          <c:h val="0.631171222420625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38100">
              <a:solidFill>
                <a:srgbClr val="13A9B7"/>
              </a:solidFill>
            </a:ln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573</c:v>
                </c:pt>
                <c:pt idx="1">
                  <c:v>657</c:v>
                </c:pt>
                <c:pt idx="2">
                  <c:v>700</c:v>
                </c:pt>
                <c:pt idx="3">
                  <c:v>650</c:v>
                </c:pt>
                <c:pt idx="4">
                  <c:v>770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A0-4607-875D-1F92DDD4DF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38100">
              <a:solidFill>
                <a:srgbClr val="FFE600"/>
              </a:solidFill>
            </a:ln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</c:v>
                </c:pt>
                <c:pt idx="1">
                  <c:v>38</c:v>
                </c:pt>
                <c:pt idx="2">
                  <c:v>45</c:v>
                </c:pt>
                <c:pt idx="3">
                  <c:v>44</c:v>
                </c:pt>
                <c:pt idx="4">
                  <c:v>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A0-4607-875D-1F92DDD4D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12960"/>
        <c:axId val="122331520"/>
      </c:lineChart>
      <c:catAx>
        <c:axId val="122312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0642731052423758"/>
              <c:y val="0.86564064702035404"/>
            </c:manualLayout>
          </c:layout>
          <c:overlay val="0"/>
        </c:title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22331520"/>
        <c:crosses val="autoZero"/>
        <c:auto val="1"/>
        <c:lblAlgn val="ctr"/>
        <c:lblOffset val="100"/>
        <c:noMultiLvlLbl val="0"/>
      </c:catAx>
      <c:valAx>
        <c:axId val="12233152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 per 100,000 Population</a:t>
                </a:r>
              </a:p>
            </c:rich>
          </c:tx>
          <c:layout>
            <c:manualLayout>
              <c:xMode val="edge"/>
              <c:yMode val="edge"/>
              <c:x val="1.3535590901916769E-3"/>
              <c:y val="9.8866692953039792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22312960"/>
        <c:crosses val="autoZero"/>
        <c:crossBetween val="midCat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3139787292474726"/>
          <c:y val="1.6949148772376712E-2"/>
          <c:w val="0.40791615094935874"/>
          <c:h val="7.31889600985452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82214944370891"/>
          <c:y val="0.1131600469830774"/>
          <c:w val="0.78951106775369884"/>
          <c:h val="0.71714617842475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Chlamydia</c:v>
                </c:pt>
              </c:strCache>
            </c:strRef>
          </c:tx>
          <c:spPr>
            <a:ln w="38100">
              <a:solidFill>
                <a:srgbClr val="FFAA00"/>
              </a:solidFill>
            </a:ln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Sheet1!$B$2:$B$25</c:f>
              <c:numCache>
                <c:formatCode>#,##0</c:formatCode>
                <c:ptCount val="5"/>
                <c:pt idx="0">
                  <c:v>8119</c:v>
                </c:pt>
                <c:pt idx="1">
                  <c:v>8918</c:v>
                </c:pt>
                <c:pt idx="2">
                  <c:v>9549</c:v>
                </c:pt>
                <c:pt idx="3" formatCode="General">
                  <c:v>9927</c:v>
                </c:pt>
                <c:pt idx="4" formatCode="General">
                  <c:v>11289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95E-4C24-AF00-AE94DF90E4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Gonorrhea</c:v>
                </c:pt>
              </c:strCache>
            </c:strRef>
          </c:tx>
          <c:spPr>
            <a:ln w="38100">
              <a:solidFill>
                <a:srgbClr val="7ED0E0"/>
              </a:solidFill>
            </a:ln>
          </c:spPr>
          <c:marker>
            <c:symbol val="none"/>
          </c:marker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95E-4C24-AF00-AE94DF90E4C9}"/>
              </c:ext>
            </c:extLst>
          </c:dPt>
          <c:cat>
            <c:numRef>
              <c:f>Sheet1!$A$2:$A$25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Sheet1!$C$2:$C$25</c:f>
              <c:numCache>
                <c:formatCode>#,##0</c:formatCode>
                <c:ptCount val="5"/>
                <c:pt idx="0">
                  <c:v>2364</c:v>
                </c:pt>
                <c:pt idx="1">
                  <c:v>2550</c:v>
                </c:pt>
                <c:pt idx="2">
                  <c:v>3042</c:v>
                </c:pt>
                <c:pt idx="3" formatCode="General">
                  <c:v>3632</c:v>
                </c:pt>
                <c:pt idx="4" formatCode="General">
                  <c:v>3941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95E-4C24-AF00-AE94DF90E4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ln w="44450">
              <a:solidFill>
                <a:srgbClr val="FF00FF"/>
              </a:solidFill>
            </a:ln>
          </c:spPr>
          <c:marker>
            <c:symbol val="triangle"/>
            <c:size val="10"/>
            <c:spPr>
              <a:solidFill>
                <a:srgbClr val="FF00FF"/>
              </a:solidFill>
            </c:spPr>
          </c:marker>
          <c:cat>
            <c:numRef>
              <c:f>Sheet1!$A$2:$A$25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Sheet1!$D$2:$D$25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95E-4C24-AF00-AE94DF90E4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Syphilis</c:v>
                </c:pt>
              </c:strCache>
            </c:strRef>
          </c:tx>
          <c:marker>
            <c:symbol val="triangle"/>
            <c:size val="10"/>
            <c:spPr>
              <a:solidFill>
                <a:srgbClr val="13A9B7"/>
              </a:solidFill>
              <a:ln>
                <a:solidFill>
                  <a:srgbClr val="13A9B7"/>
                </a:solidFill>
              </a:ln>
            </c:spPr>
          </c:marker>
          <c:cat>
            <c:numRef>
              <c:f>Sheet1!$A$2:$A$25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Sheet1!$E$2:$E$25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95E-4C24-AF00-AE94DF90E4C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HIV</c:v>
                </c:pt>
              </c:strCache>
            </c:strRef>
          </c:tx>
          <c:marker>
            <c:symbol val="circle"/>
            <c:size val="10"/>
            <c:spPr>
              <a:solidFill>
                <a:srgbClr val="FFE600"/>
              </a:solidFill>
              <a:ln>
                <a:solidFill>
                  <a:srgbClr val="FFE600"/>
                </a:solidFill>
              </a:ln>
            </c:spPr>
          </c:marker>
          <c:cat>
            <c:numRef>
              <c:f>Sheet1!$A$2:$A$25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Sheet1!$F$2:$F$25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95E-4C24-AF00-AE94DF90E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79424"/>
        <c:axId val="122281984"/>
      </c:lineChart>
      <c:catAx>
        <c:axId val="122279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39098181311406871"/>
              <c:y val="0.92245352225582111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crossAx val="122281984"/>
        <c:crosses val="autoZero"/>
        <c:auto val="1"/>
        <c:lblAlgn val="ctr"/>
        <c:lblOffset val="100"/>
        <c:noMultiLvlLbl val="0"/>
      </c:catAx>
      <c:valAx>
        <c:axId val="1222819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8.2846535208739944E-3"/>
              <c:y val="0.2029351372514899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2227942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3556508962020772"/>
          <c:y val="1.6574585635359115E-2"/>
          <c:w val="0.83855643044619421"/>
          <c:h val="7.1571540435898556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57987072945522"/>
          <c:y val="2.7048387765067423E-2"/>
          <c:w val="0.59500270528583699"/>
          <c:h val="0.945903224469865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rgbClr val="03A3B2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48C-4D61-B8F4-5FD3B1C1ED7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48C-4D61-B8F4-5FD3B1C1ED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Hispanic IDU</c:v>
                </c:pt>
                <c:pt idx="1">
                  <c:v>Black IDU</c:v>
                </c:pt>
                <c:pt idx="2">
                  <c:v>White IDU</c:v>
                </c:pt>
                <c:pt idx="3">
                  <c:v>White Heterosexual</c:v>
                </c:pt>
                <c:pt idx="4">
                  <c:v>Hispanic Heterosexual</c:v>
                </c:pt>
                <c:pt idx="5">
                  <c:v>Black MSM</c:v>
                </c:pt>
                <c:pt idx="6">
                  <c:v>Hispanic MSM</c:v>
                </c:pt>
                <c:pt idx="7">
                  <c:v>White MSM</c:v>
                </c:pt>
                <c:pt idx="8">
                  <c:v>Black Heterosexual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5.5749466744231153E-3</c:v>
                </c:pt>
                <c:pt idx="1">
                  <c:v>1.4931161528020169E-2</c:v>
                </c:pt>
                <c:pt idx="2">
                  <c:v>2.5838665891021913E-2</c:v>
                </c:pt>
                <c:pt idx="3">
                  <c:v>3.238316850882296E-2</c:v>
                </c:pt>
                <c:pt idx="4">
                  <c:v>5.0756253635834796E-2</c:v>
                </c:pt>
                <c:pt idx="5">
                  <c:v>0.18465192941632733</c:v>
                </c:pt>
                <c:pt idx="6">
                  <c:v>0.2026856699631569</c:v>
                </c:pt>
                <c:pt idx="7">
                  <c:v>0.20515803761877063</c:v>
                </c:pt>
                <c:pt idx="8">
                  <c:v>0.27802016676362229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8C-4D61-B8F4-5FD3B1C1E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0878208"/>
        <c:axId val="140879744"/>
      </c:barChart>
      <c:catAx>
        <c:axId val="140878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0879744"/>
        <c:crosses val="autoZero"/>
        <c:auto val="1"/>
        <c:lblAlgn val="ctr"/>
        <c:lblOffset val="100"/>
        <c:noMultiLvlLbl val="0"/>
      </c:catAx>
      <c:valAx>
        <c:axId val="140879744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087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rgbClr val="03A3B2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FA-4B46-B037-D9E1B0B09EED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FA-4B46-B037-D9E1B0B09E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Hispanic IDU</c:v>
                </c:pt>
                <c:pt idx="1">
                  <c:v>White Heterosexual</c:v>
                </c:pt>
                <c:pt idx="2">
                  <c:v>White IDU</c:v>
                </c:pt>
                <c:pt idx="3">
                  <c:v>Hispanic Heterosexual</c:v>
                </c:pt>
                <c:pt idx="4">
                  <c:v>Black IDU</c:v>
                </c:pt>
                <c:pt idx="5">
                  <c:v>Black MSM</c:v>
                </c:pt>
                <c:pt idx="6">
                  <c:v>Hispanic MSM</c:v>
                </c:pt>
                <c:pt idx="7">
                  <c:v>White MSM</c:v>
                </c:pt>
                <c:pt idx="8">
                  <c:v>Black Heterosexual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1.2588299221155588E-2</c:v>
                </c:pt>
                <c:pt idx="1">
                  <c:v>2.907082050353197E-2</c:v>
                </c:pt>
                <c:pt idx="2">
                  <c:v>2.9151321217975812E-2</c:v>
                </c:pt>
                <c:pt idx="3">
                  <c:v>3.7779991547424986E-2</c:v>
                </c:pt>
                <c:pt idx="4">
                  <c:v>4.252450240495885E-2</c:v>
                </c:pt>
                <c:pt idx="5">
                  <c:v>0.11885930487633078</c:v>
                </c:pt>
                <c:pt idx="6">
                  <c:v>0.12773450864376423</c:v>
                </c:pt>
                <c:pt idx="7">
                  <c:v>0.30032804041135869</c:v>
                </c:pt>
                <c:pt idx="8">
                  <c:v>0.30196321117349917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6FA-4B46-B037-D9E1B0B09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735616"/>
        <c:axId val="142741504"/>
      </c:barChart>
      <c:catAx>
        <c:axId val="142735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2741504"/>
        <c:crosses val="autoZero"/>
        <c:auto val="1"/>
        <c:lblAlgn val="ctr"/>
        <c:lblOffset val="100"/>
        <c:noMultiLvlLbl val="0"/>
      </c:catAx>
      <c:valAx>
        <c:axId val="142741504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273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21917846127693E-2"/>
          <c:y val="8.0198940012943365E-2"/>
          <c:w val="0.88963701745103763"/>
          <c:h val="0.722183281724163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BB2BE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BD-4AAF-B2ED-D31B7C8C41E4}"/>
              </c:ext>
            </c:extLst>
          </c:dPt>
          <c:dPt>
            <c:idx val="1"/>
            <c:invertIfNegative val="0"/>
            <c:bubble3D val="0"/>
            <c:spPr>
              <a:solidFill>
                <a:srgbClr val="7ED0E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BD-4AAF-B2ED-D31B7C8C41E4}"/>
              </c:ext>
            </c:extLst>
          </c:dPt>
          <c:dPt>
            <c:idx val="2"/>
            <c:invertIfNegative val="0"/>
            <c:bubble3D val="0"/>
            <c:spPr>
              <a:solidFill>
                <a:srgbClr val="FAC09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ABD-4AAF-B2ED-D31B7C8C41E4}"/>
              </c:ext>
            </c:extLst>
          </c:dPt>
          <c:dPt>
            <c:idx val="3"/>
            <c:invertIfNegative val="0"/>
            <c:bubble3D val="0"/>
            <c:spPr>
              <a:solidFill>
                <a:srgbClr val="E46C0A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ABD-4AAF-B2ED-D31B7C8C41E4}"/>
              </c:ext>
            </c:extLst>
          </c:dPt>
          <c:dPt>
            <c:idx val="4"/>
            <c:invertIfNegative val="0"/>
            <c:bubble3D val="0"/>
            <c:spPr>
              <a:solidFill>
                <a:srgbClr val="FFCD07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9B-4021-9D96-96D80B931867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PLWH</c:v>
                </c:pt>
                <c:pt idx="1">
                  <c:v>Ever in Care</c:v>
                </c:pt>
                <c:pt idx="2">
                  <c:v>In Care</c:v>
                </c:pt>
                <c:pt idx="3">
                  <c:v>Retained in Care</c:v>
                </c:pt>
                <c:pt idx="4">
                  <c:v>Suppressed Viral Load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0.94</c:v>
                </c:pt>
                <c:pt idx="2">
                  <c:v>0.76</c:v>
                </c:pt>
                <c:pt idx="3">
                  <c:v>0.7</c:v>
                </c:pt>
                <c:pt idx="4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ABD-4AAF-B2ED-D31B7C8C41E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2177024"/>
        <c:axId val="142190080"/>
      </c:barChart>
      <c:catAx>
        <c:axId val="14217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42190080"/>
        <c:crosses val="autoZero"/>
        <c:auto val="1"/>
        <c:lblAlgn val="ctr"/>
        <c:lblOffset val="100"/>
        <c:noMultiLvlLbl val="0"/>
      </c:catAx>
      <c:valAx>
        <c:axId val="14219008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217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3710579086012"/>
          <c:y val="0.15968845144356955"/>
          <c:w val="0.82185263959184285"/>
          <c:h val="0.66157778536693301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Deaths</c:v>
                </c:pt>
              </c:strCache>
            </c:strRef>
          </c:tx>
          <c:spPr>
            <a:solidFill>
              <a:srgbClr val="E46C0A"/>
            </a:solidFill>
            <a:ln w="9525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7244897109749575E-2"/>
                  <c:y val="-0.30718012111650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FE-4E88-89F2-12C304B8111D}"/>
                </c:ext>
              </c:extLst>
            </c:dLbl>
            <c:dLbl>
              <c:idx val="1"/>
              <c:layout>
                <c:manualLayout>
                  <c:x val="8.3853524333554683E-3"/>
                  <c:y val="-0.286504265091863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FE-4E88-89F2-12C304B8111D}"/>
                </c:ext>
              </c:extLst>
            </c:dLbl>
            <c:dLbl>
              <c:idx val="2"/>
              <c:layout>
                <c:manualLayout>
                  <c:x val="4.015115580431927E-3"/>
                  <c:y val="-0.24932344394450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FE-4E88-89F2-12C304B8111D}"/>
                </c:ext>
              </c:extLst>
            </c:dLbl>
            <c:dLbl>
              <c:idx val="3"/>
              <c:layout>
                <c:manualLayout>
                  <c:x val="4.5669291338582673E-3"/>
                  <c:y val="-0.23578166010498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FE-4E88-89F2-12C304B8111D}"/>
                </c:ext>
              </c:extLst>
            </c:dLbl>
            <c:dLbl>
              <c:idx val="4"/>
              <c:layout>
                <c:manualLayout>
                  <c:x val="2.008032128514056E-3"/>
                  <c:y val="-0.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F2-4AAF-9370-8AFA1A74192A}"/>
                </c:ext>
              </c:extLst>
            </c:dLbl>
            <c:dLbl>
              <c:idx val="5"/>
              <c:layout>
                <c:manualLayout>
                  <c:x val="0"/>
                  <c:y val="-0.18154761904761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2-4AAF-9370-8AFA1A74192A}"/>
                </c:ext>
              </c:extLst>
            </c:dLbl>
            <c:dLbl>
              <c:idx val="6"/>
              <c:layout>
                <c:manualLayout>
                  <c:x val="4.0160642570280392E-3"/>
                  <c:y val="-0.178571428571428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F2-4AAF-9370-8AFA1A74192A}"/>
                </c:ext>
              </c:extLst>
            </c:dLbl>
            <c:dLbl>
              <c:idx val="7"/>
              <c:layout>
                <c:manualLayout>
                  <c:x val="4.0160642570281121E-3"/>
                  <c:y val="-0.18452380952380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F2-4AAF-9370-8AFA1A74192A}"/>
                </c:ext>
              </c:extLst>
            </c:dLbl>
            <c:dLbl>
              <c:idx val="8"/>
              <c:layout>
                <c:manualLayout>
                  <c:x val="6.024096385542169E-3"/>
                  <c:y val="-0.15773809523809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F2-4AAF-9370-8AFA1A74192A}"/>
                </c:ext>
              </c:extLst>
            </c:dLbl>
            <c:dLbl>
              <c:idx val="9"/>
              <c:layout>
                <c:manualLayout>
                  <c:x val="-1.6064257028112448E-2"/>
                  <c:y val="-0.17261904761904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F2-4AAF-9370-8AFA1A7419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Sheet1!$A$2:$A$31</c:f>
              <c:strCache>
                <c:ptCount val="10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10"/>
                <c:pt idx="0">
                  <c:v>224</c:v>
                </c:pt>
                <c:pt idx="1">
                  <c:v>193</c:v>
                </c:pt>
                <c:pt idx="2">
                  <c:v>174</c:v>
                </c:pt>
                <c:pt idx="3">
                  <c:v>137</c:v>
                </c:pt>
                <c:pt idx="4">
                  <c:v>139</c:v>
                </c:pt>
                <c:pt idx="5">
                  <c:v>122</c:v>
                </c:pt>
                <c:pt idx="6">
                  <c:v>138</c:v>
                </c:pt>
                <c:pt idx="7">
                  <c:v>113</c:v>
                </c:pt>
                <c:pt idx="8">
                  <c:v>126</c:v>
                </c:pt>
                <c:pt idx="9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9FE-4E88-89F2-12C304B811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2233600"/>
        <c:axId val="142236672"/>
      </c:areaChart>
      <c:catAx>
        <c:axId val="142233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Death</a:t>
                </a:r>
              </a:p>
            </c:rich>
          </c:tx>
          <c:layout>
            <c:manualLayout>
              <c:xMode val="edge"/>
              <c:yMode val="edge"/>
              <c:x val="0.43185988046674889"/>
              <c:y val="0.9182044619422572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2236672"/>
        <c:crosses val="autoZero"/>
        <c:auto val="1"/>
        <c:lblAlgn val="ctr"/>
        <c:lblOffset val="100"/>
        <c:noMultiLvlLbl val="0"/>
      </c:catAx>
      <c:valAx>
        <c:axId val="142236672"/>
        <c:scaling>
          <c:orientation val="minMax"/>
          <c:max val="3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Deaths</a:t>
                </a:r>
              </a:p>
            </c:rich>
          </c:tx>
          <c:layout>
            <c:manualLayout>
              <c:xMode val="edge"/>
              <c:yMode val="edge"/>
              <c:x val="7.5175599730657678E-3"/>
              <c:y val="0.2959252329256033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422336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29845154616471"/>
          <c:y val="0.13645795202158745"/>
          <c:w val="0.80753901255080729"/>
          <c:h val="0.680753178371282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0"/>
                <c:pt idx="0">
                  <c:v>72.38</c:v>
                </c:pt>
                <c:pt idx="1">
                  <c:v>73.84</c:v>
                </c:pt>
                <c:pt idx="2">
                  <c:v>76.3</c:v>
                </c:pt>
                <c:pt idx="3">
                  <c:v>74.59</c:v>
                </c:pt>
                <c:pt idx="4">
                  <c:v>77.41</c:v>
                </c:pt>
                <c:pt idx="5">
                  <c:v>75.73</c:v>
                </c:pt>
                <c:pt idx="6">
                  <c:v>78.099999999999994</c:v>
                </c:pt>
                <c:pt idx="7">
                  <c:v>78.02</c:v>
                </c:pt>
                <c:pt idx="8">
                  <c:v>77.37</c:v>
                </c:pt>
                <c:pt idx="9">
                  <c:v>79.8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244-4075-A863-36C9843881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0"/>
                <c:pt idx="0">
                  <c:v>27.62</c:v>
                </c:pt>
                <c:pt idx="1">
                  <c:v>26.16</c:v>
                </c:pt>
                <c:pt idx="2">
                  <c:v>23.7</c:v>
                </c:pt>
                <c:pt idx="3">
                  <c:v>25.41</c:v>
                </c:pt>
                <c:pt idx="4">
                  <c:v>22.59</c:v>
                </c:pt>
                <c:pt idx="5">
                  <c:v>24.27</c:v>
                </c:pt>
                <c:pt idx="6">
                  <c:v>21.9</c:v>
                </c:pt>
                <c:pt idx="7">
                  <c:v>21.98</c:v>
                </c:pt>
                <c:pt idx="8">
                  <c:v>22.63</c:v>
                </c:pt>
                <c:pt idx="9">
                  <c:v>20.2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244-4075-A863-36C984388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713728"/>
        <c:axId val="94724096"/>
      </c:lineChart>
      <c:catAx>
        <c:axId val="94713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5743025038778756"/>
              <c:y val="0.91587246880372708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94724096"/>
        <c:crosses val="autoZero"/>
        <c:auto val="1"/>
        <c:lblAlgn val="ctr"/>
        <c:lblOffset val="100"/>
        <c:noMultiLvlLbl val="0"/>
      </c:catAx>
      <c:valAx>
        <c:axId val="9472409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 of Cases (%)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94713728"/>
        <c:crosses val="autoZero"/>
        <c:crossBetween val="midCat"/>
        <c:majorUnit val="20"/>
      </c:valAx>
      <c:spPr>
        <a:noFill/>
        <a:ln w="25400">
          <a:noFill/>
        </a:ln>
      </c:spPr>
    </c:plotArea>
    <c:legend>
      <c:legendPos val="t"/>
      <c:overlay val="0"/>
      <c:spPr>
        <a:ln>
          <a:noFill/>
        </a:ln>
      </c:spPr>
    </c:legend>
    <c:plotVisOnly val="1"/>
    <c:dispBlanksAs val="gap"/>
    <c:showDLblsOverMax val="0"/>
  </c:chart>
  <c:spPr>
    <a:noFill/>
  </c:spPr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407133157167"/>
          <c:y val="0.15837635079634885"/>
          <c:w val="0.80529021081575292"/>
          <c:h val="0.661060369625217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0"/>
                <c:pt idx="0">
                  <c:v>63.8</c:v>
                </c:pt>
                <c:pt idx="1">
                  <c:v>66.11</c:v>
                </c:pt>
                <c:pt idx="2">
                  <c:v>67.92</c:v>
                </c:pt>
                <c:pt idx="3">
                  <c:v>65.650000000000006</c:v>
                </c:pt>
                <c:pt idx="4">
                  <c:v>67.28</c:v>
                </c:pt>
                <c:pt idx="5">
                  <c:v>69.61</c:v>
                </c:pt>
                <c:pt idx="6">
                  <c:v>69.28</c:v>
                </c:pt>
                <c:pt idx="7">
                  <c:v>69.78</c:v>
                </c:pt>
                <c:pt idx="8">
                  <c:v>70.87</c:v>
                </c:pt>
                <c:pt idx="9">
                  <c:v>70.989999999999995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342-44E5-BDD2-E5DD28168D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0"/>
                <c:pt idx="0">
                  <c:v>36.200000000000003</c:v>
                </c:pt>
                <c:pt idx="1">
                  <c:v>33.89</c:v>
                </c:pt>
                <c:pt idx="2">
                  <c:v>32.08</c:v>
                </c:pt>
                <c:pt idx="3">
                  <c:v>34.35</c:v>
                </c:pt>
                <c:pt idx="4">
                  <c:v>32.72</c:v>
                </c:pt>
                <c:pt idx="5">
                  <c:v>30.39</c:v>
                </c:pt>
                <c:pt idx="6">
                  <c:v>30.72</c:v>
                </c:pt>
                <c:pt idx="7">
                  <c:v>30.22</c:v>
                </c:pt>
                <c:pt idx="8">
                  <c:v>29.13</c:v>
                </c:pt>
                <c:pt idx="9">
                  <c:v>29.01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342-44E5-BDD2-E5DD28168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33408"/>
        <c:axId val="101635584"/>
      </c:lineChart>
      <c:catAx>
        <c:axId val="101633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6522134245899738"/>
              <c:y val="0.9162836781430300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01635584"/>
        <c:crosses val="autoZero"/>
        <c:auto val="1"/>
        <c:lblAlgn val="ctr"/>
        <c:lblOffset val="100"/>
        <c:noMultiLvlLbl val="0"/>
      </c:catAx>
      <c:valAx>
        <c:axId val="101635584"/>
        <c:scaling>
          <c:orientation val="minMax"/>
          <c:max val="8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 of Cases (%)</a:t>
                </a:r>
              </a:p>
            </c:rich>
          </c:tx>
          <c:layout>
            <c:manualLayout>
              <c:xMode val="edge"/>
              <c:yMode val="edge"/>
              <c:x val="1.2751567672124526E-2"/>
              <c:y val="0.23492253417123246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01633408"/>
        <c:crosses val="autoZero"/>
        <c:crossBetween val="midCat"/>
        <c:maj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7120298443283891"/>
          <c:y val="3.8221821134345399E-2"/>
          <c:w val="0.49202450026479905"/>
          <c:h val="7.0734660807133934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noFill/>
  </c:spPr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HIV Infection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A2B1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4A-4749-BE89-3DC2831A9694}"/>
              </c:ext>
            </c:extLst>
          </c:dPt>
          <c:dPt>
            <c:idx val="1"/>
            <c:bubble3D val="0"/>
            <c:spPr>
              <a:solidFill>
                <a:srgbClr val="FFD403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4A-4749-BE89-3DC2831A9694}"/>
              </c:ext>
            </c:extLst>
          </c:dPt>
          <c:dLbls>
            <c:dLbl>
              <c:idx val="0"/>
              <c:layout>
                <c:manualLayout>
                  <c:x val="-0.44375000000000009"/>
                  <c:y val="-9.375000000000114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4A-4749-BE89-3DC2831A96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569</c:v>
                </c:pt>
                <c:pt idx="1">
                  <c:v>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4A-4749-BE89-3DC2831A969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AIDS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A2B1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E7-46CC-9D8B-5D766518EDEE}"/>
              </c:ext>
            </c:extLst>
          </c:dPt>
          <c:dPt>
            <c:idx val="1"/>
            <c:bubble3D val="0"/>
            <c:spPr>
              <a:solidFill>
                <a:srgbClr val="FFD403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E7-46CC-9D8B-5D766518ED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186</c:v>
                </c:pt>
                <c:pt idx="1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E7-46CC-9D8B-5D766518EDEE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35752596142875"/>
          <c:y val="0.13366743999219166"/>
          <c:w val="0.82068595229944086"/>
          <c:h val="0.652829145112407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0"/>
                <c:pt idx="0">
                  <c:v>347</c:v>
                </c:pt>
                <c:pt idx="1">
                  <c:v>278</c:v>
                </c:pt>
                <c:pt idx="2">
                  <c:v>235</c:v>
                </c:pt>
                <c:pt idx="3">
                  <c:v>243</c:v>
                </c:pt>
                <c:pt idx="4">
                  <c:v>205</c:v>
                </c:pt>
                <c:pt idx="5">
                  <c:v>186</c:v>
                </c:pt>
                <c:pt idx="6">
                  <c:v>193</c:v>
                </c:pt>
                <c:pt idx="7">
                  <c:v>170</c:v>
                </c:pt>
                <c:pt idx="8">
                  <c:v>171</c:v>
                </c:pt>
                <c:pt idx="9">
                  <c:v>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F16-4092-B173-500BFC32DE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ln w="38100">
              <a:solidFill>
                <a:srgbClr val="BC5E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0"/>
                <c:pt idx="0">
                  <c:v>504</c:v>
                </c:pt>
                <c:pt idx="1">
                  <c:v>440</c:v>
                </c:pt>
                <c:pt idx="2">
                  <c:v>409</c:v>
                </c:pt>
                <c:pt idx="3">
                  <c:v>370</c:v>
                </c:pt>
                <c:pt idx="4">
                  <c:v>346</c:v>
                </c:pt>
                <c:pt idx="5">
                  <c:v>331</c:v>
                </c:pt>
                <c:pt idx="6">
                  <c:v>354</c:v>
                </c:pt>
                <c:pt idx="7">
                  <c:v>301</c:v>
                </c:pt>
                <c:pt idx="8">
                  <c:v>364</c:v>
                </c:pt>
                <c:pt idx="9">
                  <c:v>322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F16-4092-B173-500BFC32DE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0"/>
                <c:pt idx="0">
                  <c:v>125</c:v>
                </c:pt>
                <c:pt idx="1">
                  <c:v>131</c:v>
                </c:pt>
                <c:pt idx="2">
                  <c:v>133</c:v>
                </c:pt>
                <c:pt idx="3">
                  <c:v>161</c:v>
                </c:pt>
                <c:pt idx="4">
                  <c:v>124</c:v>
                </c:pt>
                <c:pt idx="5">
                  <c:v>126</c:v>
                </c:pt>
                <c:pt idx="6">
                  <c:v>133</c:v>
                </c:pt>
                <c:pt idx="7">
                  <c:v>152</c:v>
                </c:pt>
                <c:pt idx="8">
                  <c:v>189</c:v>
                </c:pt>
                <c:pt idx="9">
                  <c:v>187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F16-4092-B173-500BFC32DE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0"/>
                <c:pt idx="0">
                  <c:v>27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11</c:v>
                </c:pt>
                <c:pt idx="5">
                  <c:v>12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F16-4092-B173-500BFC32D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31424"/>
        <c:axId val="105433344"/>
      </c:lineChart>
      <c:catAx>
        <c:axId val="105431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>
            <a:noFill/>
          </a:ln>
        </c:spPr>
        <c:crossAx val="105433344"/>
        <c:crosses val="autoZero"/>
        <c:auto val="1"/>
        <c:lblAlgn val="ctr"/>
        <c:lblOffset val="100"/>
        <c:noMultiLvlLbl val="0"/>
      </c:catAx>
      <c:valAx>
        <c:axId val="1054333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1.5942028985507246E-2"/>
              <c:y val="0.195745660220315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5431424"/>
        <c:crosses val="autoZero"/>
        <c:crossBetween val="midCat"/>
      </c:valAx>
      <c:spPr>
        <a:ln w="12700">
          <a:noFill/>
        </a:ln>
      </c:spPr>
    </c:plotArea>
    <c:legend>
      <c:legendPos val="t"/>
      <c:layout>
        <c:manualLayout>
          <c:xMode val="edge"/>
          <c:yMode val="edge"/>
          <c:x val="0.121695195709232"/>
          <c:y val="1.9070357606745199E-2"/>
          <c:w val="0.80443569553805772"/>
          <c:h val="8.234865719155198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0"/>
                <c:pt idx="0">
                  <c:v>310</c:v>
                </c:pt>
                <c:pt idx="1">
                  <c:v>255</c:v>
                </c:pt>
                <c:pt idx="2">
                  <c:v>222</c:v>
                </c:pt>
                <c:pt idx="3">
                  <c:v>222</c:v>
                </c:pt>
                <c:pt idx="4">
                  <c:v>195</c:v>
                </c:pt>
                <c:pt idx="5">
                  <c:v>176</c:v>
                </c:pt>
                <c:pt idx="6">
                  <c:v>173</c:v>
                </c:pt>
                <c:pt idx="7">
                  <c:v>151</c:v>
                </c:pt>
                <c:pt idx="8">
                  <c:v>154</c:v>
                </c:pt>
                <c:pt idx="9">
                  <c:v>166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F01-4088-9A4B-7AAA847B91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ln w="38100">
              <a:solidFill>
                <a:srgbClr val="BC5E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0"/>
                <c:pt idx="0">
                  <c:v>284</c:v>
                </c:pt>
                <c:pt idx="1">
                  <c:v>251</c:v>
                </c:pt>
                <c:pt idx="2">
                  <c:v>262</c:v>
                </c:pt>
                <c:pt idx="3">
                  <c:v>216</c:v>
                </c:pt>
                <c:pt idx="4">
                  <c:v>217</c:v>
                </c:pt>
                <c:pt idx="5">
                  <c:v>205</c:v>
                </c:pt>
                <c:pt idx="6">
                  <c:v>233</c:v>
                </c:pt>
                <c:pt idx="7">
                  <c:v>201</c:v>
                </c:pt>
                <c:pt idx="8">
                  <c:v>229</c:v>
                </c:pt>
                <c:pt idx="9">
                  <c:v>218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F01-4088-9A4B-7AAA847B91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0"/>
                <c:pt idx="0">
                  <c:v>107</c:v>
                </c:pt>
                <c:pt idx="1">
                  <c:v>120</c:v>
                </c:pt>
                <c:pt idx="2">
                  <c:v>108</c:v>
                </c:pt>
                <c:pt idx="3">
                  <c:v>138</c:v>
                </c:pt>
                <c:pt idx="4">
                  <c:v>109</c:v>
                </c:pt>
                <c:pt idx="5">
                  <c:v>105</c:v>
                </c:pt>
                <c:pt idx="6">
                  <c:v>122</c:v>
                </c:pt>
                <c:pt idx="7">
                  <c:v>132</c:v>
                </c:pt>
                <c:pt idx="8">
                  <c:v>175</c:v>
                </c:pt>
                <c:pt idx="9">
                  <c:v>169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F01-4088-9A4B-7AAA847B91A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0"/>
                <c:pt idx="0">
                  <c:v>25</c:v>
                </c:pt>
                <c:pt idx="1">
                  <c:v>12</c:v>
                </c:pt>
                <c:pt idx="2">
                  <c:v>10</c:v>
                </c:pt>
                <c:pt idx="3">
                  <c:v>17</c:v>
                </c:pt>
                <c:pt idx="4">
                  <c:v>10</c:v>
                </c:pt>
                <c:pt idx="5">
                  <c:v>10</c:v>
                </c:pt>
                <c:pt idx="6">
                  <c:v>14</c:v>
                </c:pt>
                <c:pt idx="7">
                  <c:v>13</c:v>
                </c:pt>
                <c:pt idx="8">
                  <c:v>13</c:v>
                </c:pt>
                <c:pt idx="9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F01-4088-9A4B-7AAA847B9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96960"/>
        <c:axId val="105498880"/>
      </c:lineChart>
      <c:catAx>
        <c:axId val="105496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3828203092260527"/>
              <c:y val="0.9046229939164937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>
            <a:noFill/>
          </a:ln>
        </c:spPr>
        <c:crossAx val="105498880"/>
        <c:crosses val="autoZero"/>
        <c:auto val="1"/>
        <c:lblAlgn val="ctr"/>
        <c:lblOffset val="100"/>
        <c:noMultiLvlLbl val="0"/>
      </c:catAx>
      <c:valAx>
        <c:axId val="105498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2.8142438077593244E-3"/>
              <c:y val="0.203397866737648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549696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1230529595015576"/>
          <c:y val="3.8140715213490398E-2"/>
          <c:w val="0.83769470404984425"/>
          <c:h val="8.234865719155198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38100">
              <a:solidFill>
                <a:srgbClr val="00A2B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0"/>
                <c:pt idx="0">
                  <c:v>37</c:v>
                </c:pt>
                <c:pt idx="1">
                  <c:v>23</c:v>
                </c:pt>
                <c:pt idx="2">
                  <c:v>13</c:v>
                </c:pt>
                <c:pt idx="3">
                  <c:v>21</c:v>
                </c:pt>
                <c:pt idx="4">
                  <c:v>10</c:v>
                </c:pt>
                <c:pt idx="5">
                  <c:v>10</c:v>
                </c:pt>
                <c:pt idx="6">
                  <c:v>20</c:v>
                </c:pt>
                <c:pt idx="7">
                  <c:v>19</c:v>
                </c:pt>
                <c:pt idx="8">
                  <c:v>17</c:v>
                </c:pt>
                <c:pt idx="9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BE-4C31-AF87-AD4574BF9B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ln w="38100">
              <a:solidFill>
                <a:srgbClr val="BC5E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0"/>
                <c:pt idx="0">
                  <c:v>220</c:v>
                </c:pt>
                <c:pt idx="1">
                  <c:v>189</c:v>
                </c:pt>
                <c:pt idx="2">
                  <c:v>147</c:v>
                </c:pt>
                <c:pt idx="3">
                  <c:v>154</c:v>
                </c:pt>
                <c:pt idx="4">
                  <c:v>129</c:v>
                </c:pt>
                <c:pt idx="5">
                  <c:v>126</c:v>
                </c:pt>
                <c:pt idx="6">
                  <c:v>121</c:v>
                </c:pt>
                <c:pt idx="7">
                  <c:v>100</c:v>
                </c:pt>
                <c:pt idx="8">
                  <c:v>135</c:v>
                </c:pt>
                <c:pt idx="9">
                  <c:v>104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BE-4C31-AF87-AD4574BF9B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ln w="38100">
              <a:solidFill>
                <a:srgbClr val="FFD403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0"/>
                <c:pt idx="0">
                  <c:v>18</c:v>
                </c:pt>
                <c:pt idx="1">
                  <c:v>11</c:v>
                </c:pt>
                <c:pt idx="2">
                  <c:v>25</c:v>
                </c:pt>
                <c:pt idx="3">
                  <c:v>23</c:v>
                </c:pt>
                <c:pt idx="4">
                  <c:v>15</c:v>
                </c:pt>
                <c:pt idx="5">
                  <c:v>21</c:v>
                </c:pt>
                <c:pt idx="6">
                  <c:v>11</c:v>
                </c:pt>
                <c:pt idx="7">
                  <c:v>20</c:v>
                </c:pt>
                <c:pt idx="8">
                  <c:v>14</c:v>
                </c:pt>
                <c:pt idx="9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BE-4C31-AF87-AD4574BF9B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1BE-4C31-AF87-AD4574BF9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29728"/>
        <c:axId val="105531648"/>
      </c:lineChart>
      <c:catAx>
        <c:axId val="10552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1311198600174981"/>
              <c:y val="0.9296797318544638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>
            <a:noFill/>
          </a:ln>
        </c:spPr>
        <c:crossAx val="105531648"/>
        <c:crosses val="autoZero"/>
        <c:auto val="1"/>
        <c:lblAlgn val="ctr"/>
        <c:lblOffset val="100"/>
        <c:noMultiLvlLbl val="0"/>
      </c:catAx>
      <c:valAx>
        <c:axId val="1055316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3.7902449693788284E-3"/>
              <c:y val="0.176456169410938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552972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1230529595015576"/>
          <c:y val="3.8140715213490398E-2"/>
          <c:w val="0.83769470404984425"/>
          <c:h val="8.234865719155198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0.68027</cdr:x>
      <cdr:y>0.2223</cdr:y>
    </cdr:from>
    <cdr:to>
      <cdr:x>0.75544</cdr:x>
      <cdr:y>0.34138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019762" y="1091643"/>
          <a:ext cx="665185" cy="584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14,486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6A5C1-A02F-4BB9-B878-5CC6341F8D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9040F-FA9E-4BEA-9C3F-6B0BF7E5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52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BDAC-F67C-4BAB-96F0-5E78DD1781DE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F6A48-AF77-4F48-AF79-1883D46C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93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HIV Epidemiology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Broward County</a:t>
            </a:r>
          </a:p>
          <a:p>
            <a:pPr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Broward County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Excluding Dept. of Corrections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19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83273">
              <a:lnSpc>
                <a:spcPct val="90000"/>
              </a:lnSpc>
              <a:spcBef>
                <a:spcPct val="0"/>
              </a:spcBef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Talking Points:  </a:t>
            </a: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In 2016, 70% of the adult AIDS Cases were male, compared to 61% in 2007. Over the past ten years, the proportion of AIDS Cases among men has increased while the proportion among women has decreased.  The result is a</a:t>
            </a:r>
            <a:r>
              <a:rPr lang="en-US" altLang="en-US" sz="1200" baseline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 increase</a:t>
            </a: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in the male-to-female ratio, from 1.5:1 in 2007 to 2.3:1 in 2016.  </a:t>
            </a:r>
          </a:p>
          <a:p>
            <a:pPr defTabSz="483273">
              <a:lnSpc>
                <a:spcPct val="90000"/>
              </a:lnSpc>
              <a:spcBef>
                <a:spcPct val="0"/>
              </a:spcBef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</a:pPr>
            <a:endParaRPr lang="en-US" altLang="en-US" sz="12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defTabSz="483273">
              <a:lnSpc>
                <a:spcPct val="90000"/>
              </a:lnSpc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</a:pP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The male-to-female ratio is the number or proportion of cases among males divided by the number or proportion of female cases.</a:t>
            </a:r>
          </a:p>
          <a:p>
            <a:pPr eaLnBrk="1" hangingPunct="1">
              <a:spcBef>
                <a:spcPct val="0"/>
              </a:spcBef>
            </a:pPr>
            <a:endParaRPr lang="en-US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91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In 2017, men comprised 80% of the HIV cases 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and 71% of the AIDS cases in Broward  County.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6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Talking Points:  From 2008 to 2017, HIV diagnoses decreased among Whites by 48% and among Blacks by 36%.  In contrast, there was a 50% increase in HIV diagnoses among Hispanics during this same period.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931774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82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27">
              <a:spcBef>
                <a:spcPts val="1070"/>
              </a:spcBef>
              <a:tabLst>
                <a:tab pos="0" algn="l"/>
                <a:tab pos="931656" algn="l"/>
                <a:tab pos="1864929" algn="l"/>
                <a:tab pos="2796583" algn="l"/>
                <a:tab pos="3729856" algn="l"/>
                <a:tab pos="4663129" algn="l"/>
                <a:tab pos="5594783" algn="l"/>
                <a:tab pos="6528055" algn="l"/>
                <a:tab pos="7461328" algn="l"/>
                <a:tab pos="8392984" algn="l"/>
                <a:tab pos="9326256" algn="l"/>
                <a:tab pos="10257912" algn="l"/>
              </a:tabLst>
            </a:pPr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Talking Points:  From 2008 to 2017, HIV diagnoses decreased among White males by 46% and Black males by 23%.  In contrast, there was an 58% increase in HIV diagnoses among Hispanic males.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61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27">
              <a:spcBef>
                <a:spcPts val="1070"/>
              </a:spcBef>
              <a:tabLst>
                <a:tab pos="0" algn="l"/>
                <a:tab pos="931656" algn="l"/>
                <a:tab pos="1864929" algn="l"/>
                <a:tab pos="2796583" algn="l"/>
                <a:tab pos="3729856" algn="l"/>
                <a:tab pos="4663129" algn="l"/>
                <a:tab pos="5594783" algn="l"/>
                <a:tab pos="6528055" algn="l"/>
                <a:tab pos="7461328" algn="l"/>
                <a:tab pos="8392984" algn="l"/>
                <a:tab pos="9326256" algn="l"/>
                <a:tab pos="10257912" algn="l"/>
              </a:tabLst>
            </a:pPr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Talking Points:  From 2008 to 2017, HIV diagnoses decreased among White females by 57% and Black females by 53% and not change among Hispanic females.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96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Talking Points:  Over the past ten years all age groups have seen a slight decrease in number of cases except for those aged 20-29, which saw an increase. </a:t>
            </a:r>
          </a:p>
        </p:txBody>
      </p:sp>
    </p:spTree>
    <p:extLst>
      <p:ext uri="{BB962C8B-B14F-4D97-AF65-F5344CB8AC3E}">
        <p14:creationId xmlns:p14="http://schemas.microsoft.com/office/powerpoint/2010/main" val="1182294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Talking Points:  In this snapshot for 2017, </a:t>
            </a:r>
            <a:r>
              <a:rPr lang="en-US" altLang="en-US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group is disproportionately impacted to the extent that the percentage of cases exceeds the percentage of the population.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68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 The HIV case rate among males is over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times higher for blacks than for whites and slightly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higher for Hispanics than for whites.  </a:t>
            </a:r>
          </a:p>
          <a:p>
            <a:pPr defTabSz="966612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HIV case rate among females is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almost 9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times higher for blacks than for whites, and the case rate among Hispanic females is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only slightly less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than that for whites. 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23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 The AIDS case rate among males is nearly 3 times higher for blacks than for whites and slightly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higher for Hispanics than for whites.  </a:t>
            </a:r>
          </a:p>
          <a:p>
            <a:pPr defTabSz="966612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AIDS case rate among females is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nearly 8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times higher for blacks than for whites, and the case rate among Hispanic females is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only slightly less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than that for whites.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05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With regard to the age group with the highest percent of HIV cases, recent estimates show that among males, 30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percent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of HIV cases occur among those aged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20–29 and 30–39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among females 29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percent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of HIV cases occur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among those aged </a:t>
            </a:r>
            <a:r>
              <a:rPr lang="en-US" altLang="zh-CN" baseline="0" dirty="0">
                <a:latin typeface="Arial" panose="020B0604020202020204" pitchFamily="34" charset="0"/>
                <a:cs typeface="Arial" panose="020B0604020202020204" pitchFamily="34" charset="0"/>
              </a:rPr>
              <a:t>30-39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spcBef>
                <a:spcPts val="553"/>
              </a:spcBef>
              <a:tabLst>
                <a:tab pos="0" algn="l"/>
                <a:tab pos="898137" algn="l"/>
                <a:tab pos="1796273" algn="l"/>
                <a:tab pos="2694410" algn="l"/>
                <a:tab pos="3592546" algn="l"/>
                <a:tab pos="4490683" algn="l"/>
                <a:tab pos="5388820" algn="l"/>
                <a:tab pos="6286956" algn="l"/>
                <a:tab pos="7185093" algn="l"/>
                <a:tab pos="8083229" algn="l"/>
                <a:tab pos="8981366" algn="l"/>
                <a:tab pos="9879503" algn="l"/>
              </a:tabLst>
              <a:defRPr/>
            </a:pPr>
            <a:r>
              <a:rPr lang="en-US" altLang="en-US" dirty="0">
                <a:latin typeface="Arial" charset="0"/>
                <a:ea typeface="SimSun" pitchFamily="2" charset="-122"/>
              </a:rPr>
              <a:t>See notes below each slide for suggested talking points </a:t>
            </a:r>
          </a:p>
        </p:txBody>
      </p:sp>
    </p:spTree>
    <p:extLst>
      <p:ext uri="{BB962C8B-B14F-4D97-AF65-F5344CB8AC3E}">
        <p14:creationId xmlns:p14="http://schemas.microsoft.com/office/powerpoint/2010/main" val="24111062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itchFamily="34" charset="0"/>
                <a:cs typeface="Arial" panose="020B0604020202020204" pitchFamily="34" charset="0"/>
              </a:rPr>
              <a:t>Talking Points: Adult males diagnosed with HIV disease vary by race/ethnicity and age group. </a:t>
            </a:r>
            <a:r>
              <a:rPr lang="en-US" altLang="en-US" baseline="0" dirty="0">
                <a:latin typeface="Arial" pitchFamily="34" charset="0"/>
                <a:cs typeface="Arial" panose="020B0604020202020204" pitchFamily="34" charset="0"/>
              </a:rPr>
              <a:t>Black males represent the highest proportion of cases among those ages 13-29. Hispanics account for the majority of cases among those aged 30-39. While whites account for the majority of cases among those aged 40 and older. </a:t>
            </a:r>
          </a:p>
          <a:p>
            <a:pPr eaLnBrk="1" hangingPunct="1"/>
            <a:endParaRPr lang="en-US" altLang="en-US" dirty="0"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88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200" dirty="0">
                <a:latin typeface="Arial" pitchFamily="34" charset="0"/>
                <a:cs typeface="Arial" panose="020B0604020202020204" pitchFamily="34" charset="0"/>
              </a:rPr>
              <a:t>Talking Points: Unlike in the male population, black</a:t>
            </a:r>
            <a:r>
              <a:rPr lang="en-US" altLang="en-US" sz="1200" baseline="0" dirty="0">
                <a:latin typeface="Arial" pitchFamily="34" charset="0"/>
                <a:cs typeface="Arial" panose="020B0604020202020204" pitchFamily="34" charset="0"/>
              </a:rPr>
              <a:t> females represent the highest proportion of HIV cases among all age groups. </a:t>
            </a:r>
          </a:p>
          <a:p>
            <a:pPr>
              <a:spcBef>
                <a:spcPct val="0"/>
              </a:spcBef>
            </a:pPr>
            <a:endParaRPr lang="en-US" altLang="en-US" sz="1200" dirty="0">
              <a:latin typeface="Arial" pitchFamily="34" charset="0"/>
              <a:cs typeface="Arial" panose="020B0604020202020204" pitchFamily="34" charset="0"/>
            </a:endParaRPr>
          </a:p>
          <a:p>
            <a:pPr defTabSz="931774">
              <a:spcBef>
                <a:spcPct val="0"/>
              </a:spcBef>
              <a:defRPr/>
            </a:pPr>
            <a:r>
              <a:rPr lang="en-US" altLang="en-US" sz="1200" dirty="0">
                <a:latin typeface="Arial" pitchFamily="34" charset="0"/>
                <a:cs typeface="Arial" panose="020B0604020202020204" pitchFamily="34" charset="0"/>
              </a:rPr>
              <a:t>Other includes Asian/Pacific Islanders, Native Alaskans/American Indians and Multi-racial individuals. </a:t>
            </a:r>
          </a:p>
          <a:p>
            <a:pPr defTabSz="949455">
              <a:spcBef>
                <a:spcPct val="0"/>
              </a:spcBef>
              <a:defRPr/>
            </a:pPr>
            <a:endParaRPr lang="en-US" altLang="en-US" dirty="0">
              <a:latin typeface="Arial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endParaRPr lang="en-US" altLang="en-US" dirty="0">
              <a:latin typeface="Arial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36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 </a:t>
            </a:r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Male-to-male sexual contact</a:t>
            </a:r>
            <a:r>
              <a:rPr lang="en-US" altLang="en-US" baseline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(MSM) remains as the primary mode of exposure among male HIV cases in Broward County, followed by heterosexual contact. 		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88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75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Heterosexual contact continues to be the dominant mode of exposure among females.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sv-S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903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924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84912" algn="l"/>
                <a:tab pos="1971535" algn="l"/>
                <a:tab pos="2956446" algn="l"/>
                <a:tab pos="3943068" algn="l"/>
                <a:tab pos="4929691" algn="l"/>
                <a:tab pos="5914601" algn="l"/>
                <a:tab pos="6901222" algn="l"/>
                <a:tab pos="7887845" algn="l"/>
                <a:tab pos="8872757" algn="l"/>
                <a:tab pos="9859378" algn="l"/>
                <a:tab pos="10844291" algn="l"/>
              </a:tabLs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Among males, men who have sex with men (MSM) was the highest risk (78%) for HIV cases in 2017, followed by heterosexual contact and injection drug use (IDU).  Among females, heterosexual contact was the primary mode of exposure (95%), over IDU and other risks. </a:t>
            </a:r>
          </a:p>
          <a:p>
            <a:pPr defTabSz="492455">
              <a:spcBef>
                <a:spcPct val="0"/>
              </a:spcBef>
              <a:tabLst>
                <a:tab pos="0" algn="l"/>
                <a:tab pos="984912" algn="l"/>
                <a:tab pos="1971535" algn="l"/>
                <a:tab pos="2956446" algn="l"/>
                <a:tab pos="3943068" algn="l"/>
                <a:tab pos="4929691" algn="l"/>
                <a:tab pos="5914601" algn="l"/>
                <a:tab pos="6901222" algn="l"/>
                <a:tab pos="7887845" algn="l"/>
                <a:tab pos="8872757" algn="l"/>
                <a:tab pos="9859378" algn="l"/>
                <a:tab pos="10844291" algn="l"/>
              </a:tabLst>
            </a:pPr>
            <a:endParaRPr lang="en-US" altLang="en-US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defTabSz="492455">
              <a:spcBef>
                <a:spcPct val="0"/>
              </a:spcBef>
              <a:tabLst>
                <a:tab pos="0" algn="l"/>
                <a:tab pos="984912" algn="l"/>
                <a:tab pos="1971535" algn="l"/>
                <a:tab pos="2956446" algn="l"/>
                <a:tab pos="3943068" algn="l"/>
                <a:tab pos="4929691" algn="l"/>
                <a:tab pos="5914601" algn="l"/>
                <a:tab pos="6901222" algn="l"/>
                <a:tab pos="7887845" algn="l"/>
                <a:tab pos="8872757" algn="l"/>
                <a:tab pos="9859378" algn="l"/>
                <a:tab pos="10844291" algn="l"/>
              </a:tabLst>
            </a:pPr>
            <a:endParaRPr lang="en-US" altLang="en-US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5440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Among males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diagnosed with HIV in 2017, men who have sex with men (MSM) was the primary mode of exposure across all races/ethnicities, followed by heterosexual contact which was seen more often among black males.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79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Among females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diagnosed with HIV in 2017, heterosexual contact was the primary mode of exposure across all races/ethnicities. Among white women, injection drug use (IDU) accounted for almost the same proportion of cases as heterosexual contact.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38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110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27">
              <a:lnSpc>
                <a:spcPct val="90000"/>
              </a:lnSpc>
              <a:tabLst>
                <a:tab pos="0" algn="l"/>
                <a:tab pos="931656" algn="l"/>
                <a:tab pos="1864929" algn="l"/>
                <a:tab pos="2796583" algn="l"/>
                <a:tab pos="3729856" algn="l"/>
                <a:tab pos="4663129" algn="l"/>
                <a:tab pos="5594783" algn="l"/>
                <a:tab pos="6528055" algn="l"/>
                <a:tab pos="7461328" algn="l"/>
                <a:tab pos="8392984" algn="l"/>
                <a:tab pos="9326256" algn="l"/>
                <a:tab pos="10257912" algn="l"/>
              </a:tabLst>
            </a:pP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65827">
              <a:lnSpc>
                <a:spcPct val="90000"/>
              </a:lnSpc>
              <a:tabLst>
                <a:tab pos="0" algn="l"/>
                <a:tab pos="931656" algn="l"/>
                <a:tab pos="1864929" algn="l"/>
                <a:tab pos="2796583" algn="l"/>
                <a:tab pos="3729856" algn="l"/>
                <a:tab pos="4663129" algn="l"/>
                <a:tab pos="5594783" algn="l"/>
                <a:tab pos="6528055" algn="l"/>
                <a:tab pos="7461328" algn="l"/>
                <a:tab pos="8392984" algn="l"/>
                <a:tab pos="9326256" algn="l"/>
                <a:tab pos="10257912" algn="l"/>
              </a:tabLst>
            </a:pP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65827">
              <a:lnSpc>
                <a:spcPct val="90000"/>
              </a:lnSpc>
              <a:spcBef>
                <a:spcPts val="344"/>
              </a:spcBef>
              <a:tabLst>
                <a:tab pos="0" algn="l"/>
                <a:tab pos="931656" algn="l"/>
                <a:tab pos="1864929" algn="l"/>
                <a:tab pos="2796583" algn="l"/>
                <a:tab pos="3729856" algn="l"/>
                <a:tab pos="4663129" algn="l"/>
                <a:tab pos="5594783" algn="l"/>
                <a:tab pos="6528055" algn="l"/>
                <a:tab pos="7461328" algn="l"/>
                <a:tab pos="8392984" algn="l"/>
                <a:tab pos="9326256" algn="l"/>
                <a:tab pos="10257912" algn="l"/>
              </a:tabLst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164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83273">
              <a:spcBef>
                <a:spcPts val="634"/>
              </a:spcBef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</a:pPr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Talking</a:t>
            </a:r>
            <a:r>
              <a:rPr lang="en-US" altLang="en-US" baseline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Points: Chlamydia AND Gonorrhea cases have seen a steady increase in the last 5 years. </a:t>
            </a:r>
            <a:endParaRPr lang="en-US" altLang="en-US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defTabSz="483273">
              <a:spcBef>
                <a:spcPts val="317"/>
              </a:spcBef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3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29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003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The highest concentrations of adults living with HIV are in the darkest colored areas. 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991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The highest concentrations of adults living with HIV are in the darkest colored areas. 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1179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The highest concentrations of adults living with HIV are in the darkest colored areas.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296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Talking Points: The highest concentrations of adults living with HIV are in the darkest colored areas. </a:t>
            </a:r>
          </a:p>
          <a:p>
            <a:pPr algn="l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949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Clr>
                <a:srgbClr val="FF575B"/>
              </a:buClr>
              <a:defRPr/>
            </a:pP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482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4059543" y="8977324"/>
            <a:ext cx="3105024" cy="4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928" tIns="46966" rIns="93928" bIns="46966" anchor="b"/>
          <a:lstStyle>
            <a:lvl1pPr defTabSz="922338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defTabSz="922338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defTabSz="922338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defTabSz="922338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defTabSz="922338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r" eaLnBrk="1" hangingPunct="1"/>
            <a:fld id="{CC6AB13C-0F80-49F1-A032-E8260983E46E}" type="slidenum">
              <a:rPr lang="en-US" altLang="en-US" sz="1300"/>
              <a:pPr algn="r" eaLnBrk="1" hangingPunct="1"/>
              <a:t>40</a:t>
            </a:fld>
            <a:endParaRPr lang="en-US" altLang="en-US" sz="1300"/>
          </a:p>
        </p:txBody>
      </p:sp>
      <p:sp>
        <p:nvSpPr>
          <p:cNvPr id="89092" name="Rectangle 7"/>
          <p:cNvSpPr txBox="1">
            <a:spLocks noGrp="1" noChangeArrowheads="1"/>
          </p:cNvSpPr>
          <p:nvPr/>
        </p:nvSpPr>
        <p:spPr bwMode="auto">
          <a:xfrm>
            <a:off x="4061166" y="8982162"/>
            <a:ext cx="3103403" cy="467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43" tIns="46872" rIns="93743" bIns="46872" anchor="b"/>
          <a:lstStyle>
            <a:lvl1pPr defTabSz="438150"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defTabSz="438150"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defTabSz="438150"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defTabSz="438150"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defTabSz="438150"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defTabSz="43815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defTabSz="43815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defTabSz="43815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defTabSz="43815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382713" algn="l"/>
                <a:tab pos="2074863" algn="l"/>
                <a:tab pos="2763838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r" eaLnBrk="1" hangingPunct="1">
              <a:buSzPct val="100000"/>
            </a:pPr>
            <a:fld id="{61D3605C-A679-49A4-9CBC-616522374BF4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SzPct val="100000"/>
              </a:pPr>
              <a:t>40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4375"/>
            <a:ext cx="4721225" cy="3541713"/>
          </a:xfrm>
          <a:ln/>
        </p:spPr>
      </p:sp>
      <p:sp>
        <p:nvSpPr>
          <p:cNvPr id="8909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52902" y="4490276"/>
            <a:ext cx="5260389" cy="836303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743" tIns="46872" rIns="93743" bIns="46872"/>
          <a:lstStyle/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Talking Points:  The percentages above reflect the proportion each priority population comprised of HIV Diagnoses diagnosed from 2015-2017. These priorities are used to target those not infected with HIV to reduce transmission among those with high risk for HIV.</a:t>
            </a:r>
          </a:p>
        </p:txBody>
      </p:sp>
    </p:spTree>
    <p:extLst>
      <p:ext uri="{BB962C8B-B14F-4D97-AF65-F5344CB8AC3E}">
        <p14:creationId xmlns:p14="http://schemas.microsoft.com/office/powerpoint/2010/main" val="31887596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4375"/>
            <a:ext cx="4721225" cy="3541713"/>
          </a:xfrm>
          <a:ln/>
        </p:spPr>
      </p:sp>
      <p:sp>
        <p:nvSpPr>
          <p:cNvPr id="8909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52902" y="4490276"/>
            <a:ext cx="5260389" cy="3663124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743" tIns="46872" rIns="93743" bIns="46872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Talking Points:  The percentages above reflect the proportion each priority population comprised of HIV Diagnoses diagnosed from 2015-2017. These priorities are used to target those not infected with HIV to reduce transmission among those with high risk for HIV.</a:t>
            </a:r>
          </a:p>
          <a:p>
            <a:pPr>
              <a:defRPr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484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241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Clr>
                <a:srgbClr val="FF7800"/>
              </a:buClr>
              <a:buFont typeface="Webdings" panose="05030102010509060703" pitchFamily="18" charset="2"/>
              <a:buChar char="-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91% of the 715 diagnosed with HIV in 2017 had documented HIV-related care within 3 months of diagnosis.</a:t>
            </a:r>
          </a:p>
          <a:p>
            <a:pPr marL="171450" indent="-171450">
              <a:buClr>
                <a:srgbClr val="FF7800"/>
              </a:buClr>
              <a:buFont typeface="Webdings" panose="05030102010509060703" pitchFamily="18" charset="2"/>
              <a:buChar char="-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84% of PLWH in care had a suppressed viral load.</a:t>
            </a:r>
          </a:p>
          <a:p>
            <a:pPr marL="171450" indent="-171450">
              <a:buClr>
                <a:srgbClr val="FF7800"/>
              </a:buClr>
              <a:buFont typeface="Webdings" panose="05030102010509060703" pitchFamily="18" charset="2"/>
              <a:buChar char="-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87% of PLWH retained in care had a suppressed viral load.</a:t>
            </a:r>
          </a:p>
          <a:p>
            <a:pPr marL="171450" indent="-171450">
              <a:buClr>
                <a:srgbClr val="FF7800"/>
              </a:buClr>
              <a:buFont typeface="Webdings" panose="05030102010509060703" pitchFamily="18" charset="2"/>
              <a:buChar char="-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 of PLWH were not in care. </a:t>
            </a:r>
          </a:p>
          <a:p>
            <a:pPr>
              <a:buClr>
                <a:srgbClr val="00A2B1"/>
              </a:buClr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73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64"/>
              </a:spcBef>
              <a:tabLst>
                <a:tab pos="0" algn="l"/>
                <a:tab pos="915202" algn="l"/>
                <a:tab pos="1830402" algn="l"/>
                <a:tab pos="2745604" algn="l"/>
                <a:tab pos="3660804" algn="l"/>
                <a:tab pos="4576005" algn="l"/>
                <a:tab pos="5491207" algn="l"/>
                <a:tab pos="6406408" algn="l"/>
                <a:tab pos="7321610" algn="l"/>
                <a:tab pos="8236810" algn="l"/>
                <a:tab pos="9152012" algn="l"/>
                <a:tab pos="10067214" algn="l"/>
              </a:tabLst>
            </a:pPr>
            <a:endParaRPr lang="en-US" altLang="en-US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3309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57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Talking Points: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10 year % change (2008–2017) = 52% decrease</a:t>
            </a:r>
          </a:p>
          <a:p>
            <a:pPr>
              <a:lnSpc>
                <a:spcPct val="75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Source:  Florida Department of Health, Bureau of Vital Statistics, Death Certificates (as of 6/30/2017). Population data were provided by Florida CHARTS (as of 6/30/2017).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634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022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501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800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53"/>
              </a:spcBef>
              <a:tabLst>
                <a:tab pos="0" algn="l"/>
                <a:tab pos="898137" algn="l"/>
                <a:tab pos="1796273" algn="l"/>
                <a:tab pos="2694410" algn="l"/>
                <a:tab pos="3592546" algn="l"/>
                <a:tab pos="4490683" algn="l"/>
                <a:tab pos="5388820" algn="l"/>
                <a:tab pos="6286956" algn="l"/>
                <a:tab pos="7185093" algn="l"/>
                <a:tab pos="8083229" algn="l"/>
                <a:tab pos="8981366" algn="l"/>
                <a:tab pos="9879503" algn="l"/>
              </a:tabLst>
            </a:pPr>
            <a:endParaRPr lang="en-US" altLang="en-US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33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19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Talking Points</a:t>
            </a:r>
            <a:r>
              <a:rPr lang="en-US" altLang="en-US" u="none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10 year % change (2008–2017) = 29% decrease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B3690-E370-4C02-A739-A84B7EF4F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3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u="sng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Talking Points</a:t>
            </a:r>
            <a:r>
              <a:rPr lang="en-US" altLang="en-US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10 year % change (2008–2017) = 66% decrease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F6A48-AF77-4F48-AF79-1883D46CDF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36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8327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  <a:defRPr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Talking Points:  </a:t>
            </a: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Adult male</a:t>
            </a:r>
            <a:r>
              <a:rPr lang="en-US" altLang="en-US" sz="1200" baseline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HIV cases have increased from 72% in 2008 to 80% in 2017</a:t>
            </a: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. Over</a:t>
            </a:r>
            <a:r>
              <a:rPr lang="en-US" altLang="en-US" sz="1200" baseline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the past ten years</a:t>
            </a: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, the proportion of HIV Cases among men has increased while the proportion among women has decreased.  The result is a</a:t>
            </a:r>
            <a:r>
              <a:rPr lang="en-US" altLang="en-US" sz="1200" baseline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 increase</a:t>
            </a: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in the male-to-female ratio, from 2.6:1 in 2008 to</a:t>
            </a:r>
            <a:r>
              <a:rPr lang="en-US" altLang="en-US" sz="1200" baseline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3.9</a:t>
            </a: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:1 in 2017. The relative increase in male HIV cases might be attributed to proportional increases in HIV transmission among men who have sex with men (MSM). </a:t>
            </a:r>
          </a:p>
          <a:p>
            <a:pPr defTabSz="483273">
              <a:lnSpc>
                <a:spcPct val="90000"/>
              </a:lnSpc>
              <a:spcBef>
                <a:spcPct val="0"/>
              </a:spcBef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</a:pPr>
            <a:endParaRPr lang="en-US" altLang="en-US" sz="12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defTabSz="483273">
              <a:lnSpc>
                <a:spcPct val="90000"/>
              </a:lnSpc>
              <a:tabLst>
                <a:tab pos="0" algn="l"/>
                <a:tab pos="966548" algn="l"/>
                <a:tab pos="1934774" algn="l"/>
                <a:tab pos="2901321" algn="l"/>
                <a:tab pos="3869547" algn="l"/>
                <a:tab pos="4837773" algn="l"/>
                <a:tab pos="5804319" algn="l"/>
                <a:tab pos="6772544" algn="l"/>
                <a:tab pos="7740770" algn="l"/>
                <a:tab pos="8707318" algn="l"/>
                <a:tab pos="9675543" algn="l"/>
                <a:tab pos="10642091" algn="l"/>
              </a:tabLst>
            </a:pPr>
            <a:r>
              <a:rPr lang="en-US" altLang="en-US" sz="12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The male-to-female ratio is the number or proportion of cases among males divided by the number or proportion of female cases.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7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3DFC-EF1C-4811-9FF6-C0D46D35ED30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3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07F9-FD50-4C24-BFF7-C8325363EC8D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9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8757-F568-4BC3-8DFD-C1E298AC89CF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D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1"/>
          </p:nvPr>
        </p:nvSpPr>
        <p:spPr>
          <a:xfrm>
            <a:off x="228600" y="228600"/>
            <a:ext cx="8686800" cy="448310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3" name="Table Placeholder 1"/>
          <p:cNvSpPr>
            <a:spLocks noGrp="1"/>
          </p:cNvSpPr>
          <p:nvPr>
            <p:ph type="tbl" idx="2"/>
          </p:nvPr>
        </p:nvSpPr>
        <p:spPr>
          <a:xfrm>
            <a:off x="660400" y="740410"/>
            <a:ext cx="7823200" cy="4521200"/>
          </a:xfrm>
        </p:spPr>
      </p:sp>
    </p:spTree>
    <p:extLst>
      <p:ext uri="{BB962C8B-B14F-4D97-AF65-F5344CB8AC3E}">
        <p14:creationId xmlns:p14="http://schemas.microsoft.com/office/powerpoint/2010/main" val="388008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DS 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1"/>
          </p:nvPr>
        </p:nvSpPr>
        <p:spPr>
          <a:xfrm>
            <a:off x="228600" y="228600"/>
            <a:ext cx="8686800" cy="273050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2"/>
          </p:nvPr>
        </p:nvSpPr>
        <p:spPr>
          <a:xfrm>
            <a:off x="228600" y="501650"/>
            <a:ext cx="8686800" cy="273050"/>
          </a:xfrm>
        </p:spPr>
        <p:txBody>
          <a:bodyPr/>
          <a:lstStyle/>
          <a:p>
            <a:r>
              <a:rPr lang="en-US"/>
              <a:t>Click to add subtitle</a:t>
            </a:r>
          </a:p>
        </p:txBody>
      </p:sp>
      <p:sp>
        <p:nvSpPr>
          <p:cNvPr id="4" name="Table Placeholder 1"/>
          <p:cNvSpPr>
            <a:spLocks noGrp="1"/>
          </p:cNvSpPr>
          <p:nvPr>
            <p:ph type="tbl" idx="3"/>
          </p:nvPr>
        </p:nvSpPr>
        <p:spPr>
          <a:xfrm>
            <a:off x="1511300" y="838200"/>
            <a:ext cx="6121400" cy="4876800"/>
          </a:xfrm>
        </p:spPr>
      </p:sp>
      <p:sp>
        <p:nvSpPr>
          <p:cNvPr id="5" name="Footnote 1"/>
          <p:cNvSpPr>
            <a:spLocks noGrp="1"/>
          </p:cNvSpPr>
          <p:nvPr>
            <p:ph type="ftr" idx="4"/>
          </p:nvPr>
        </p:nvSpPr>
        <p:spPr>
          <a:xfrm>
            <a:off x="228600" y="6385560"/>
            <a:ext cx="8686800" cy="243840"/>
          </a:xfrm>
        </p:spPr>
        <p:txBody>
          <a:bodyPr/>
          <a:lstStyle/>
          <a:p>
            <a:r>
              <a:rPr lang="en-US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97922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FD9C-6509-4297-BCDB-E40DD8CD86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3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654B-A7F6-4E9F-93FE-CDBD3BD933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03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0DAD-46E2-4BFD-9289-8ECE686843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4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0F7-E16B-4495-B375-98FA7D0E78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41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6539-AD0F-462C-8099-6DC47D468E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50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1DA-A35F-4F97-8128-8AA17BC662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1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67BA-A25E-4307-A68B-639EBE8B9F8E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9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0E28-A7FE-45ED-B575-B40F0926F0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39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6CD2-48F8-408F-856B-3252BD455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35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4A12-C2EC-4816-95A1-38FEEFD869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35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DBCC-4F07-4EB8-9056-2E147EEB74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74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66AB-A9E3-4747-B23A-96E079E75B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2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C53F-E07B-4C11-9CB5-32CBFBC02886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7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D331-ECF5-48DE-B974-B3D129B0696F}" type="datetime1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8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5F61-D947-4D30-9C22-E4DB19768545}" type="datetime1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8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09DF-B7A3-4C0E-B860-C6B2C656AE45}" type="datetime1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5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D37-CCC0-40A1-B257-25DA2F319CC4}" type="datetime1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4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B04F-E3A8-4CFE-8A58-44D647ECB3D3}" type="datetime1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9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3603-8C06-4E19-92A0-FD4E61D2318F}" type="datetime1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2E8B-7EEE-474C-9A2F-61565355F844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63D7-1236-4966-9022-1E096A3F79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26163"/>
            <a:ext cx="58737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/>
          </p:cNvPr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Slide Number Placeholder 5">
            <a:extLst/>
          </p:cNvPr>
          <p:cNvSpPr txBox="1">
            <a:spLocks/>
          </p:cNvSpPr>
          <p:nvPr userDrawn="1"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63E6E60-E423-495D-8ABE-FBBC0DAB6DB2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/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12" name="TextBox 11">
            <a:extLst/>
          </p:cNvPr>
          <p:cNvSpPr txBox="1"/>
          <p:nvPr userDrawn="1"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</p:spTree>
    <p:extLst>
      <p:ext uri="{BB962C8B-B14F-4D97-AF65-F5344CB8AC3E}">
        <p14:creationId xmlns:p14="http://schemas.microsoft.com/office/powerpoint/2010/main" val="250172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44" r:id="rId12"/>
    <p:sldLayoutId id="214748374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45D92-DB75-410C-836A-B77C4236A0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37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D0A5C-2E95-4C13-9CE0-5C09CD1E8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26163"/>
            <a:ext cx="58737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09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Evariste.Akpele@flhealth.gov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atrick.Jenkins@flhealth.gov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29897" y="3436294"/>
            <a:ext cx="63033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800" u="none" dirty="0">
                <a:latin typeface="Arial" charset="0"/>
              </a:rPr>
              <a:t>(Excluding Department of Corrections)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7000" b="1" dirty="0">
                <a:ln w="9525">
                  <a:noFill/>
                </a:ln>
                <a:solidFill>
                  <a:srgbClr val="13A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HIV</a:t>
            </a:r>
            <a:br>
              <a:rPr lang="en-US" sz="7000" b="1" dirty="0">
                <a:ln w="9525">
                  <a:noFill/>
                </a:ln>
                <a:solidFill>
                  <a:srgbClr val="13A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0" b="1" dirty="0">
                <a:ln w="9525">
                  <a:noFill/>
                </a:ln>
                <a:solidFill>
                  <a:srgbClr val="13A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  <a:br>
              <a:rPr lang="en-US" sz="7000" b="1" dirty="0">
                <a:ln w="9525">
                  <a:noFill/>
                </a:ln>
                <a:solidFill>
                  <a:srgbClr val="13A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0" b="1" dirty="0">
                <a:ln w="9525">
                  <a:noFill/>
                </a:ln>
                <a:solidFill>
                  <a:srgbClr val="13A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Broward County</a:t>
            </a:r>
          </a:p>
        </p:txBody>
      </p:sp>
      <p:sp>
        <p:nvSpPr>
          <p:cNvPr id="13" name="Text Box 84"/>
          <p:cNvSpPr txBox="1">
            <a:spLocks noChangeArrowheads="1"/>
          </p:cNvSpPr>
          <p:nvPr/>
        </p:nvSpPr>
        <p:spPr bwMode="auto">
          <a:xfrm>
            <a:off x="2609850" y="4027694"/>
            <a:ext cx="4241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9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400"/>
              </a:spcBef>
              <a:buClr>
                <a:srgbClr val="FF9933"/>
              </a:buClr>
              <a:buFontTx/>
              <a:buNone/>
            </a:pPr>
            <a:r>
              <a:rPr lang="en-US" altLang="en-US" sz="1600" u="none" dirty="0">
                <a:latin typeface="Arial" charset="0"/>
                <a:ea typeface="SimSun" pitchFamily="2" charset="-122"/>
              </a:rPr>
              <a:t>Presented By:</a:t>
            </a:r>
          </a:p>
          <a:p>
            <a:pPr algn="ctr" eaLnBrk="1" hangingPunct="1">
              <a:lnSpc>
                <a:spcPct val="90000"/>
              </a:lnSpc>
              <a:spcBef>
                <a:spcPts val="400"/>
              </a:spcBef>
              <a:buClr>
                <a:srgbClr val="FF9933"/>
              </a:buClr>
              <a:buFontTx/>
              <a:buNone/>
            </a:pPr>
            <a:r>
              <a:rPr lang="en-US" altLang="en-US" sz="1600" u="none" dirty="0">
                <a:latin typeface="Arial" charset="0"/>
                <a:ea typeface="SimSun" pitchFamily="2" charset="-122"/>
              </a:rPr>
              <a:t>Florida Department of Health</a:t>
            </a:r>
          </a:p>
          <a:p>
            <a:pPr algn="ctr" eaLnBrk="1" hangingPunct="1">
              <a:lnSpc>
                <a:spcPct val="90000"/>
              </a:lnSpc>
              <a:spcBef>
                <a:spcPts val="400"/>
              </a:spcBef>
              <a:buClr>
                <a:srgbClr val="FF9933"/>
              </a:buClr>
              <a:buFontTx/>
              <a:buNone/>
            </a:pPr>
            <a:r>
              <a:rPr lang="en-US" altLang="en-US" sz="1600" u="none" dirty="0">
                <a:latin typeface="Arial" charset="0"/>
                <a:ea typeface="SimSun" pitchFamily="2" charset="-122"/>
              </a:rPr>
              <a:t>HIV/AIDS Section</a:t>
            </a:r>
          </a:p>
          <a:p>
            <a:pPr algn="ctr" eaLnBrk="1" hangingPunct="1">
              <a:lnSpc>
                <a:spcPct val="90000"/>
              </a:lnSpc>
              <a:spcBef>
                <a:spcPts val="400"/>
              </a:spcBef>
              <a:buClr>
                <a:srgbClr val="FF9933"/>
              </a:buClr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Data as of 6/30/2018</a:t>
            </a:r>
            <a:endParaRPr lang="en-US" altLang="en-US" sz="1600" u="none" dirty="0">
              <a:latin typeface="Arial" charset="0"/>
              <a:ea typeface="SimSun" pitchFamily="2" charset="-122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152400" y="271989"/>
            <a:ext cx="18288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Revision: 11/05/18</a:t>
            </a:r>
          </a:p>
        </p:txBody>
      </p:sp>
      <p:sp>
        <p:nvSpPr>
          <p:cNvPr id="11" name="Rectangle 10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63E6E60-E423-495D-8ABE-FBBC0DAB6DB2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16" name="TextBox 15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997743" y="6525399"/>
            <a:ext cx="746283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To protect, promote and improve the health of all people in Florida through integrated state, county, and community efforts. </a:t>
            </a:r>
          </a:p>
        </p:txBody>
      </p:sp>
    </p:spTree>
    <p:extLst>
      <p:ext uri="{BB962C8B-B14F-4D97-AF65-F5344CB8AC3E}">
        <p14:creationId xmlns:p14="http://schemas.microsoft.com/office/powerpoint/2010/main" val="341370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96421656"/>
              </p:ext>
            </p:extLst>
          </p:nvPr>
        </p:nvGraphicFramePr>
        <p:xfrm>
          <a:off x="92037" y="1219201"/>
          <a:ext cx="752796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6629400" y="1371600"/>
            <a:ext cx="274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1800" dirty="0">
                <a:latin typeface="Arial" charset="0"/>
                <a:cs typeface="Times New Roman" pitchFamily="18" charset="0"/>
              </a:rPr>
              <a:t>Male to Female Ratio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1800" u="none" dirty="0">
                <a:latin typeface="Arial" charset="0"/>
                <a:cs typeface="Times New Roman" pitchFamily="18" charset="0"/>
              </a:rPr>
              <a:t>2008= 2.6 to 1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1800" u="none" dirty="0">
                <a:latin typeface="Arial" charset="0"/>
                <a:cs typeface="Times New Roman" pitchFamily="18" charset="0"/>
              </a:rPr>
              <a:t>2017= 3.9 to 1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76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</a:rPr>
              <a:t>Adult (Age 13+) 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HIV Cases, by Sex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Year of Diagnosis, Broward County, 2008–2017</a:t>
            </a:r>
          </a:p>
        </p:txBody>
      </p:sp>
    </p:spTree>
    <p:extLst>
      <p:ext uri="{BB962C8B-B14F-4D97-AF65-F5344CB8AC3E}">
        <p14:creationId xmlns:p14="http://schemas.microsoft.com/office/powerpoint/2010/main" val="410400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73149160"/>
              </p:ext>
            </p:extLst>
          </p:nvPr>
        </p:nvGraphicFramePr>
        <p:xfrm>
          <a:off x="152400" y="990600"/>
          <a:ext cx="7279105" cy="5032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6858000" y="3097331"/>
            <a:ext cx="24684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charset="0"/>
                <a:cs typeface="Times New Roman" pitchFamily="18" charset="0"/>
              </a:rPr>
              <a:t>Male to Female Ratio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1600" u="none" dirty="0">
                <a:latin typeface="Arial" charset="0"/>
                <a:cs typeface="Times New Roman" pitchFamily="18" charset="0"/>
              </a:rPr>
              <a:t>2008= 1.7 to 1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1600" u="none" dirty="0">
                <a:latin typeface="Arial" charset="0"/>
                <a:cs typeface="Times New Roman" pitchFamily="18" charset="0"/>
              </a:rPr>
              <a:t>2017</a:t>
            </a:r>
            <a:r>
              <a:rPr lang="en-US" altLang="en-US" sz="1600">
                <a:latin typeface="Arial" charset="0"/>
                <a:cs typeface="Times New Roman" pitchFamily="18" charset="0"/>
              </a:rPr>
              <a:t>= 2.4 </a:t>
            </a:r>
            <a:r>
              <a:rPr lang="en-US" altLang="en-US" sz="1600" u="none" dirty="0">
                <a:latin typeface="Arial" charset="0"/>
                <a:cs typeface="Times New Roman" pitchFamily="18" charset="0"/>
              </a:rPr>
              <a:t>to 1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82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</a:rPr>
              <a:t>Adult (Age 13+) 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AIDS Cases, by Sex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Year of Diagnosis, Broward County, 2008–2017</a:t>
            </a:r>
          </a:p>
        </p:txBody>
      </p:sp>
    </p:spTree>
    <p:extLst>
      <p:ext uri="{BB962C8B-B14F-4D97-AF65-F5344CB8AC3E}">
        <p14:creationId xmlns:p14="http://schemas.microsoft.com/office/powerpoint/2010/main" val="3412053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926326" y="1360159"/>
            <a:ext cx="945773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u="none" dirty="0">
                <a:latin typeface="Arial" charset="0"/>
              </a:rPr>
              <a:t>AIDS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u="none" dirty="0">
                <a:latin typeface="Arial" charset="0"/>
              </a:rPr>
              <a:t>N=262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09600" y="1360159"/>
            <a:ext cx="4422775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u="none" dirty="0">
                <a:latin typeface="Arial" charset="0"/>
              </a:rPr>
              <a:t>HIV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u="none" dirty="0">
                <a:latin typeface="Arial" charset="0"/>
              </a:rPr>
              <a:t>N=713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14300"/>
            <a:ext cx="9144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</a:rPr>
              <a:t>Adult (Age 13+) 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HIV and AIDS Cases by Sex,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Broward County, Diagnosed in 2017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35562586"/>
              </p:ext>
            </p:extLst>
          </p:nvPr>
        </p:nvGraphicFramePr>
        <p:xfrm>
          <a:off x="-152400" y="181510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07263027"/>
              </p:ext>
            </p:extLst>
          </p:nvPr>
        </p:nvGraphicFramePr>
        <p:xfrm>
          <a:off x="3352800" y="177852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733800" y="5717911"/>
            <a:ext cx="2094704" cy="322388"/>
            <a:chOff x="3611906" y="6019800"/>
            <a:chExt cx="2094704" cy="322388"/>
          </a:xfrm>
        </p:grpSpPr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3611906" y="6058304"/>
              <a:ext cx="174625" cy="198437"/>
            </a:xfrm>
            <a:prstGeom prst="rect">
              <a:avLst/>
            </a:prstGeom>
            <a:solidFill>
              <a:srgbClr val="00A2B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2000" dirty="0"/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3886544" y="6034411"/>
              <a:ext cx="55624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>
                  <a:latin typeface="Arial" charset="0"/>
                  <a:cs typeface="Times New Roman" pitchFamily="18" charset="0"/>
                </a:rPr>
                <a:t>Male</a:t>
              </a:r>
              <a:endParaRPr lang="en-US" altLang="en-US" sz="2000" u="none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6" name="Rectangle 41"/>
            <p:cNvSpPr>
              <a:spLocks noChangeArrowheads="1"/>
            </p:cNvSpPr>
            <p:nvPr/>
          </p:nvSpPr>
          <p:spPr bwMode="auto">
            <a:xfrm>
              <a:off x="4585493" y="6058304"/>
              <a:ext cx="165100" cy="198437"/>
            </a:xfrm>
            <a:prstGeom prst="rect">
              <a:avLst/>
            </a:prstGeom>
            <a:solidFill>
              <a:srgbClr val="FFD40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2000" dirty="0"/>
            </a:p>
          </p:txBody>
        </p:sp>
        <p:sp>
          <p:nvSpPr>
            <p:cNvPr id="17" name="Rectangle 42"/>
            <p:cNvSpPr>
              <a:spLocks noChangeArrowheads="1"/>
            </p:cNvSpPr>
            <p:nvPr/>
          </p:nvSpPr>
          <p:spPr bwMode="auto">
            <a:xfrm>
              <a:off x="4850606" y="6019800"/>
              <a:ext cx="85600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>
                  <a:latin typeface="Arial" charset="0"/>
                  <a:cs typeface="Times New Roman" pitchFamily="18" charset="0"/>
                </a:rPr>
                <a:t>Female</a:t>
              </a:r>
              <a:endParaRPr lang="en-US" altLang="en-US" sz="2000" u="none" dirty="0">
                <a:latin typeface="Arial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6789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90500" y="37597"/>
            <a:ext cx="9144000" cy="87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u="none" dirty="0">
                <a:latin typeface="Arial" charset="0"/>
              </a:rPr>
              <a:t>Adult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sz="2800" u="none" dirty="0">
                <a:latin typeface="Arial" charset="0"/>
              </a:rPr>
              <a:t> HIV Cases by Race/Ethnicity and </a:t>
            </a:r>
          </a:p>
          <a:p>
            <a:pPr algn="ctr"/>
            <a:r>
              <a:rPr lang="en-US" altLang="en-US" sz="2800" u="none" dirty="0">
                <a:latin typeface="Arial" charset="0"/>
              </a:rPr>
              <a:t>Year of Diagnosis, Broward County, 2008–2017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2058895"/>
              </p:ext>
            </p:extLst>
          </p:nvPr>
        </p:nvGraphicFramePr>
        <p:xfrm>
          <a:off x="190500" y="1298071"/>
          <a:ext cx="8763000" cy="495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69DA9844-B59A-4D37-BE3C-9A29F11FB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" y="6477000"/>
            <a:ext cx="9220200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>
                <a:ea typeface="SimSun" pitchFamily="2" charset="-122"/>
              </a:rPr>
              <a:t>Other includes American Indian/Alaska Native, Asian/Pacific Islander, and multi-racial.</a:t>
            </a:r>
          </a:p>
        </p:txBody>
      </p:sp>
    </p:spTree>
    <p:extLst>
      <p:ext uri="{BB962C8B-B14F-4D97-AF65-F5344CB8AC3E}">
        <p14:creationId xmlns:p14="http://schemas.microsoft.com/office/powerpoint/2010/main" val="1692623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" y="76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800" u="none" dirty="0">
                <a:latin typeface="Arial" charset="0"/>
              </a:rPr>
              <a:t> Adult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sz="2800" u="none" dirty="0">
                <a:latin typeface="Arial" charset="0"/>
              </a:rPr>
              <a:t> Male HIV Cases by Race/Ethnicity and Year of Diagnosis, </a:t>
            </a:r>
            <a:r>
              <a:rPr lang="en-US" altLang="en-US" sz="2800" dirty="0">
                <a:latin typeface="Arial" charset="0"/>
              </a:rPr>
              <a:t>Broward County, 2008–2017</a:t>
            </a:r>
            <a:endParaRPr lang="en-US" altLang="en-US" sz="2800" u="none" dirty="0">
              <a:latin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38014050"/>
              </p:ext>
            </p:extLst>
          </p:nvPr>
        </p:nvGraphicFramePr>
        <p:xfrm>
          <a:off x="76200" y="990600"/>
          <a:ext cx="9067800" cy="527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11185" y="6477000"/>
            <a:ext cx="9220200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>
                <a:ea typeface="SimSun" pitchFamily="2" charset="-122"/>
              </a:rPr>
              <a:t>Other includes American Indian/Alaska Native, Asian/Pacific Islander, and multi-racial.</a:t>
            </a:r>
          </a:p>
        </p:txBody>
      </p:sp>
    </p:spTree>
    <p:extLst>
      <p:ext uri="{BB962C8B-B14F-4D97-AF65-F5344CB8AC3E}">
        <p14:creationId xmlns:p14="http://schemas.microsoft.com/office/powerpoint/2010/main" val="618941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ChangeArrowheads="1"/>
          </p:cNvSpPr>
          <p:nvPr/>
        </p:nvSpPr>
        <p:spPr bwMode="auto">
          <a:xfrm>
            <a:off x="0" y="0"/>
            <a:ext cx="91439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800" u="none" dirty="0">
                <a:latin typeface="Arial" charset="0"/>
              </a:rPr>
              <a:t> Adult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sz="2800" u="none" dirty="0">
                <a:latin typeface="Arial" charset="0"/>
              </a:rPr>
              <a:t> Female HIV Cases by Race/Ethnicity and Year of Diagnosis, </a:t>
            </a:r>
            <a:r>
              <a:rPr lang="en-US" altLang="en-US" sz="2800" dirty="0">
                <a:latin typeface="Arial" charset="0"/>
              </a:rPr>
              <a:t>Broward County, 2008–2017</a:t>
            </a:r>
            <a:endParaRPr lang="en-US" altLang="en-US" sz="2800" u="none" dirty="0">
              <a:latin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85495601"/>
              </p:ext>
            </p:extLst>
          </p:nvPr>
        </p:nvGraphicFramePr>
        <p:xfrm>
          <a:off x="0" y="1143000"/>
          <a:ext cx="91440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82112ABB-0303-4E44-8A89-488277094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6477000"/>
            <a:ext cx="9220200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>
                <a:ea typeface="SimSun" pitchFamily="2" charset="-122"/>
              </a:rPr>
              <a:t>Other includes American Indian/Alaska Native, Asian/Pacific Islander, and multi-racial.</a:t>
            </a:r>
          </a:p>
        </p:txBody>
      </p:sp>
    </p:spTree>
    <p:extLst>
      <p:ext uri="{BB962C8B-B14F-4D97-AF65-F5344CB8AC3E}">
        <p14:creationId xmlns:p14="http://schemas.microsoft.com/office/powerpoint/2010/main" val="505178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6200"/>
            <a:ext cx="91440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SzPct val="100000"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Adult (Age 13+) HIV Cases, by Age Group at Diagnosis, and Year of Diagnosis, Broward County, 2008–2017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65121302"/>
              </p:ext>
            </p:extLst>
          </p:nvPr>
        </p:nvGraphicFramePr>
        <p:xfrm>
          <a:off x="381000" y="914400"/>
          <a:ext cx="8158656" cy="534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6916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2702542"/>
              </p:ext>
            </p:extLst>
          </p:nvPr>
        </p:nvGraphicFramePr>
        <p:xfrm>
          <a:off x="237067" y="1600200"/>
          <a:ext cx="6324600" cy="465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" y="76200"/>
            <a:ext cx="8915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Percentage of Adult 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(Age 13+) </a:t>
            </a:r>
            <a:r>
              <a:rPr lang="en-US" altLang="en-US" sz="2800" dirty="0"/>
              <a:t>HIV and AIDS Cases Diagnosed in 2017 and Population, by Race/Ethnicity, Broward County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96000" y="2362200"/>
            <a:ext cx="3497263" cy="2728537"/>
            <a:chOff x="5644" y="1371598"/>
            <a:chExt cx="3497263" cy="2728537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1304215" y="3176805"/>
              <a:ext cx="763030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US" altLang="en-US" sz="2000" dirty="0">
                <a:ea typeface="SimSun" pitchFamily="2" charset="-122"/>
              </a:endParaRPr>
            </a:p>
            <a:p>
              <a:pPr algn="ctr"/>
              <a:r>
                <a:rPr lang="en-US" altLang="en-US" sz="2000" dirty="0">
                  <a:ea typeface="SimSun" pitchFamily="2" charset="-122"/>
                </a:rPr>
                <a:t>AIDS</a:t>
              </a:r>
              <a:br>
                <a:rPr lang="en-US" altLang="en-US" sz="2000" dirty="0">
                  <a:ea typeface="SimSun" pitchFamily="2" charset="-122"/>
                </a:rPr>
              </a:br>
              <a:r>
                <a:rPr lang="en-US" altLang="en-US" sz="2000" dirty="0">
                  <a:ea typeface="SimSun" pitchFamily="2" charset="-122"/>
                </a:rPr>
                <a:t>N=262</a:t>
              </a: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5644" y="2217902"/>
              <a:ext cx="3497263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ea typeface="SimSun" pitchFamily="2" charset="-122"/>
                </a:rPr>
                <a:t>Broward Adult</a:t>
              </a:r>
            </a:p>
            <a:p>
              <a:pPr algn="ctr"/>
              <a:r>
                <a:rPr lang="en-US" altLang="en-US" sz="2000" dirty="0">
                  <a:ea typeface="SimSun" pitchFamily="2" charset="-122"/>
                </a:rPr>
                <a:t>Population Estimates </a:t>
              </a:r>
            </a:p>
            <a:p>
              <a:pPr algn="ctr"/>
              <a:r>
                <a:rPr lang="en-US" altLang="en-US" sz="2000" dirty="0">
                  <a:ea typeface="SimSun" pitchFamily="2" charset="-122"/>
                </a:rPr>
                <a:t>N=1,884,545</a:t>
              </a: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304216" y="1371598"/>
              <a:ext cx="76303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ea typeface="SimSun" pitchFamily="2" charset="-122"/>
                </a:rPr>
                <a:t>HIV</a:t>
              </a:r>
              <a:br>
                <a:rPr lang="en-US" altLang="en-US" sz="2000" dirty="0">
                  <a:ea typeface="SimSun" pitchFamily="2" charset="-122"/>
                </a:rPr>
              </a:br>
              <a:r>
                <a:rPr lang="en-US" altLang="en-US" sz="2000" dirty="0">
                  <a:ea typeface="SimSun" pitchFamily="2" charset="-122"/>
                </a:rPr>
                <a:t>N=713</a:t>
              </a:r>
            </a:p>
          </p:txBody>
        </p:sp>
      </p:grpSp>
      <p:sp>
        <p:nvSpPr>
          <p:cNvPr id="12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24581" y="6487734"/>
            <a:ext cx="9220200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>
                <a:ea typeface="SimSun" pitchFamily="2" charset="-122"/>
              </a:rPr>
              <a:t>Other includes American Indian/Alaska Native, Asian/Pacific Islander, and multi-racial.</a:t>
            </a:r>
          </a:p>
        </p:txBody>
      </p:sp>
    </p:spTree>
    <p:extLst>
      <p:ext uri="{BB962C8B-B14F-4D97-AF65-F5344CB8AC3E}">
        <p14:creationId xmlns:p14="http://schemas.microsoft.com/office/powerpoint/2010/main" val="1417951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25413"/>
            <a:ext cx="914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</a:rPr>
              <a:t>Adult (Age 13+) 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HIV Case Rates</a:t>
            </a:r>
            <a:r>
              <a:rPr lang="en-US" altLang="en-US" sz="2800" u="none" baseline="30000" dirty="0">
                <a:latin typeface="Arial" charset="0"/>
                <a:ea typeface="SimSun" pitchFamily="2" charset="-122"/>
              </a:rPr>
              <a:t>1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 by Sex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and Race/Ethnicity, Broward County, Diagnosed in 2017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400800" y="1778000"/>
            <a:ext cx="2971800" cy="2125839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charset="0"/>
                <a:ea typeface="SimSun" pitchFamily="2" charset="-122"/>
              </a:rPr>
              <a:t>Ratios: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Males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Black to White, 2.1 to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Hispanic to White, 1.5 to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latin typeface="Arial" charset="0"/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Females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Black to White, 8.9 to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Hispanic to White, 1.5 to 1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66720356"/>
              </p:ext>
            </p:extLst>
          </p:nvPr>
        </p:nvGraphicFramePr>
        <p:xfrm>
          <a:off x="304800" y="1143000"/>
          <a:ext cx="7239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C9D2232D-9CB9-4940-B51B-6A1729140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6496307"/>
            <a:ext cx="8413750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baseline="30000" dirty="0">
                <a:latin typeface="Arial" charset="0"/>
                <a:cs typeface="Times New Roman" pitchFamily="18" charset="0"/>
              </a:rPr>
              <a:t>1</a:t>
            </a:r>
            <a:r>
              <a:rPr lang="en-US" altLang="en-US" sz="1200" dirty="0">
                <a:latin typeface="Arial" charset="0"/>
                <a:cs typeface="Times New Roman" pitchFamily="18" charset="0"/>
              </a:rPr>
              <a:t>Source: Population estimates are provided by Florida CHARTS as of 6/20/2017.</a:t>
            </a:r>
          </a:p>
        </p:txBody>
      </p:sp>
    </p:spTree>
    <p:extLst>
      <p:ext uri="{BB962C8B-B14F-4D97-AF65-F5344CB8AC3E}">
        <p14:creationId xmlns:p14="http://schemas.microsoft.com/office/powerpoint/2010/main" val="1108523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47638"/>
            <a:ext cx="914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Adult 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(Age 13+) AIDS 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Case Rates</a:t>
            </a:r>
            <a:r>
              <a:rPr lang="en-US" altLang="en-US" sz="2800" u="none" baseline="30000" dirty="0">
                <a:latin typeface="Arial" charset="0"/>
                <a:ea typeface="SimSun" pitchFamily="2" charset="-122"/>
              </a:rPr>
              <a:t>1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 by Sex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and Race/Ethnicity, Broward County, Diagnosed in 2017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365875" y="1972823"/>
            <a:ext cx="2778125" cy="2125839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charset="0"/>
                <a:ea typeface="SimSun" pitchFamily="2" charset="-122"/>
              </a:rPr>
              <a:t>Ratios: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Males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Black to White, 2.6 to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Hispanic to White, 0.9 to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latin typeface="Arial" charset="0"/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Females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Black to White, 7.9 to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ea typeface="SimSun" pitchFamily="2" charset="-122"/>
              </a:rPr>
              <a:t>   Hispanic to White, 0.6 to 1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58565794"/>
              </p:ext>
            </p:extLst>
          </p:nvPr>
        </p:nvGraphicFramePr>
        <p:xfrm>
          <a:off x="304800" y="1152782"/>
          <a:ext cx="7239000" cy="499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D21B12A4-C7DB-4034-8EEF-EAD712682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6496307"/>
            <a:ext cx="8413750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baseline="30000" dirty="0">
                <a:latin typeface="Arial" charset="0"/>
                <a:cs typeface="Times New Roman" pitchFamily="18" charset="0"/>
              </a:rPr>
              <a:t>1</a:t>
            </a:r>
            <a:r>
              <a:rPr lang="en-US" altLang="en-US" sz="1200" dirty="0">
                <a:latin typeface="Arial" charset="0"/>
                <a:cs typeface="Times New Roman" pitchFamily="18" charset="0"/>
              </a:rPr>
              <a:t>Source: Population estimates are provided by Florida CHARTS as of 6/20/2017.</a:t>
            </a:r>
          </a:p>
        </p:txBody>
      </p:sp>
    </p:spTree>
    <p:extLst>
      <p:ext uri="{BB962C8B-B14F-4D97-AF65-F5344CB8AC3E}">
        <p14:creationId xmlns:p14="http://schemas.microsoft.com/office/powerpoint/2010/main" val="242630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60363" y="76200"/>
            <a:ext cx="8172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</a:rPr>
              <a:t>Technical Notes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3611" y="990600"/>
            <a:ext cx="869156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marL="341313" indent="-341313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dirty="0">
                <a:latin typeface="Arial" charset="0"/>
                <a:ea typeface="SimSun" pitchFamily="2" charset="-122"/>
              </a:rPr>
              <a:t>HIV diagnoses by year of diagnosis represent persons whose HIV was diagnosed in that year, regardless of AIDS status at time of diagnosis.</a:t>
            </a:r>
            <a:br>
              <a:rPr lang="en-US" altLang="en-US" sz="2400" dirty="0">
                <a:latin typeface="Arial" charset="0"/>
                <a:ea typeface="SimSun" pitchFamily="2" charset="-122"/>
              </a:rPr>
            </a:br>
            <a:endParaRPr lang="en-US" altLang="en-US" sz="2400" dirty="0">
              <a:latin typeface="Arial" charset="0"/>
              <a:ea typeface="SimSun" pitchFamily="2" charset="-122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dirty="0">
                <a:latin typeface="Arial" charset="0"/>
                <a:ea typeface="SimSun" pitchFamily="2" charset="-122"/>
              </a:rPr>
              <a:t>AIDS and HIV diagnoses by year of diagnosis are not mutually exclusive and cannot be added together.</a:t>
            </a:r>
            <a:br>
              <a:rPr lang="en-US" altLang="en-US" sz="2400" dirty="0">
                <a:latin typeface="Arial" charset="0"/>
                <a:ea typeface="SimSun" pitchFamily="2" charset="-122"/>
              </a:rPr>
            </a:br>
            <a:endParaRPr lang="en-US" altLang="en-US" sz="2400" dirty="0">
              <a:latin typeface="Arial" charset="0"/>
              <a:ea typeface="SimSun" pitchFamily="2" charset="-122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dirty="0">
                <a:latin typeface="Arial" charset="0"/>
                <a:ea typeface="SimSun" pitchFamily="2" charset="-122"/>
              </a:rPr>
              <a:t>HIV prevalence data represent persons who were living with an HIV diagnosis in the reporting area through the end of the calendar year (regardless of where they were diagnosed).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endParaRPr lang="en-US" altLang="en-US" sz="2400" dirty="0">
              <a:latin typeface="Arial" charset="0"/>
              <a:ea typeface="SimSun" pitchFamily="2" charset="-122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dirty="0">
                <a:latin typeface="Arial" charset="0"/>
                <a:ea typeface="SimSun" pitchFamily="2" charset="-122"/>
              </a:rPr>
              <a:t>Resident deaths due to HIV represent persons who resided in Florida and whose underlying cause of death was HIV, regardless if their HIV status was reported in Florida or not. </a:t>
            </a:r>
          </a:p>
        </p:txBody>
      </p:sp>
    </p:spTree>
    <p:extLst>
      <p:ext uri="{BB962C8B-B14F-4D97-AF65-F5344CB8AC3E}">
        <p14:creationId xmlns:p14="http://schemas.microsoft.com/office/powerpoint/2010/main" val="3310551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61925"/>
            <a:ext cx="91440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</a:rPr>
              <a:t>Adult (Age 13+) 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HIV Cases, by Sex and Age Group at Diagnosis, Broward County, Diagnosed in 2017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98668210"/>
              </p:ext>
            </p:extLst>
          </p:nvPr>
        </p:nvGraphicFramePr>
        <p:xfrm>
          <a:off x="90487" y="1676400"/>
          <a:ext cx="8963025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9057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831282"/>
              </p:ext>
            </p:extLst>
          </p:nvPr>
        </p:nvGraphicFramePr>
        <p:xfrm>
          <a:off x="-495301" y="1219200"/>
          <a:ext cx="10117481" cy="514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227781" y="1371601"/>
            <a:ext cx="66090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Arial Black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" y="121622"/>
            <a:ext cx="8974481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Adult</a:t>
            </a:r>
            <a:r>
              <a:rPr lang="en-US" altLang="en-US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dirty="0"/>
              <a:t> Male HIV Cases by Race/Ethnicity and Age at Diagnosis, Diagnosed in 2017, Broward County</a:t>
            </a:r>
          </a:p>
        </p:txBody>
      </p:sp>
      <p:sp>
        <p:nvSpPr>
          <p:cNvPr id="7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76200" y="6457198"/>
            <a:ext cx="8839200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>
                <a:ea typeface="SimSun" pitchFamily="2" charset="-122"/>
              </a:rPr>
              <a:t>Other includes American Indian/Alaska Native, Asian/Pacific Islander, and multi-racial.</a:t>
            </a:r>
          </a:p>
        </p:txBody>
      </p:sp>
    </p:spTree>
    <p:extLst>
      <p:ext uri="{BB962C8B-B14F-4D97-AF65-F5344CB8AC3E}">
        <p14:creationId xmlns:p14="http://schemas.microsoft.com/office/powerpoint/2010/main" val="162412023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507144"/>
              </p:ext>
            </p:extLst>
          </p:nvPr>
        </p:nvGraphicFramePr>
        <p:xfrm>
          <a:off x="-457200" y="1219200"/>
          <a:ext cx="10134600" cy="550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227781" y="1371601"/>
            <a:ext cx="66090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Arial Black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30885" y="0"/>
            <a:ext cx="9274885" cy="13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Adult </a:t>
            </a:r>
            <a:r>
              <a:rPr lang="en-US" altLang="en-US" dirty="0">
                <a:latin typeface="Arial" charset="0"/>
                <a:ea typeface="SimSun" pitchFamily="2" charset="-122"/>
              </a:rPr>
              <a:t>(Age 13+) </a:t>
            </a:r>
            <a:r>
              <a:rPr lang="en-US" altLang="en-US" dirty="0"/>
              <a:t>Female HIV Cases by Race/Ethnicity and Age at Diagnosis, Diagnosed in 2017,</a:t>
            </a:r>
          </a:p>
          <a:p>
            <a:pPr algn="ctr"/>
            <a:r>
              <a:rPr lang="en-US" altLang="en-US" dirty="0"/>
              <a:t>Broward County</a:t>
            </a:r>
          </a:p>
        </p:txBody>
      </p:sp>
      <p:sp>
        <p:nvSpPr>
          <p:cNvPr id="7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685800" y="6485072"/>
            <a:ext cx="8095948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>
                <a:ea typeface="SimSun" pitchFamily="2" charset="-122"/>
              </a:rPr>
              <a:t>Other includes American Indian/Alaska Native, Asian/Pacific Islander, and multi-racial.</a:t>
            </a:r>
          </a:p>
        </p:txBody>
      </p:sp>
    </p:spTree>
    <p:extLst>
      <p:ext uri="{BB962C8B-B14F-4D97-AF65-F5344CB8AC3E}">
        <p14:creationId xmlns:p14="http://schemas.microsoft.com/office/powerpoint/2010/main" val="238394923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86712"/>
            <a:ext cx="91440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Adult 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(Age 13+) Male </a:t>
            </a:r>
            <a:r>
              <a:rPr lang="en-US" altLang="en-US" sz="2800" u="none" dirty="0">
                <a:latin typeface="Arial" charset="0"/>
                <a:ea typeface="SimSun" pitchFamily="2" charset="-122"/>
              </a:rPr>
              <a:t>HIV Cases, by Mode of Exposure and Year of Diagnosis, Broward County, 2008–2017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53531572"/>
              </p:ext>
            </p:extLst>
          </p:nvPr>
        </p:nvGraphicFramePr>
        <p:xfrm>
          <a:off x="190500" y="1143001"/>
          <a:ext cx="86487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5240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152400" y="0"/>
            <a:ext cx="9296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SzTx/>
              <a:buFontTx/>
              <a:buNone/>
            </a:pPr>
            <a:r>
              <a:rPr lang="en-US" altLang="en-US" sz="2800" u="none" dirty="0">
                <a:latin typeface="Arial" charset="0"/>
                <a:cs typeface="Times New Roman" pitchFamily="18" charset="0"/>
              </a:rPr>
              <a:t>Adult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sz="2800" u="none" dirty="0">
                <a:latin typeface="Arial" charset="0"/>
                <a:cs typeface="Times New Roman" pitchFamily="18" charset="0"/>
              </a:rPr>
              <a:t> Female HIV Cases by Exposure Category and Year of Diagnosis, </a:t>
            </a:r>
          </a:p>
          <a:p>
            <a:pPr algn="ctr">
              <a:spcBef>
                <a:spcPts val="0"/>
              </a:spcBef>
              <a:buSzTx/>
              <a:buFontTx/>
              <a:buNone/>
            </a:pPr>
            <a:r>
              <a:rPr lang="en-US" altLang="en-US" sz="2800" u="none" dirty="0">
                <a:latin typeface="Arial" charset="0"/>
                <a:cs typeface="Times New Roman" pitchFamily="18" charset="0"/>
              </a:rPr>
              <a:t>Broward County, 2008–2017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99472025"/>
              </p:ext>
            </p:extLst>
          </p:nvPr>
        </p:nvGraphicFramePr>
        <p:xfrm>
          <a:off x="200526" y="1563080"/>
          <a:ext cx="8486274" cy="46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8377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82600" y="-152400"/>
            <a:ext cx="8432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ea typeface="SimSun" pitchFamily="2" charset="-122"/>
              </a:rPr>
              <a:t>Adult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sz="2800" dirty="0">
                <a:ea typeface="SimSun" pitchFamily="2" charset="-122"/>
              </a:rPr>
              <a:t> HIV Cases for Males and Females, by Mode of Exposure, Broward County, 2017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66905452"/>
              </p:ext>
            </p:extLst>
          </p:nvPr>
        </p:nvGraphicFramePr>
        <p:xfrm>
          <a:off x="0" y="2267238"/>
          <a:ext cx="5105400" cy="366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79944" y="1491545"/>
            <a:ext cx="945514" cy="70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000" dirty="0">
                <a:ea typeface="SimSun" pitchFamily="2" charset="-122"/>
              </a:rPr>
              <a:t>Male </a:t>
            </a:r>
          </a:p>
          <a:p>
            <a:pPr algn="ctr"/>
            <a:r>
              <a:rPr lang="en-US" altLang="en-US" sz="2000" dirty="0">
                <a:ea typeface="SimSun" pitchFamily="2" charset="-122"/>
              </a:rPr>
              <a:t>N=569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99850245"/>
              </p:ext>
            </p:extLst>
          </p:nvPr>
        </p:nvGraphicFramePr>
        <p:xfrm>
          <a:off x="4772441" y="2113180"/>
          <a:ext cx="4024874" cy="3804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30367" y="1511486"/>
            <a:ext cx="1109022" cy="70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000" dirty="0">
                <a:ea typeface="SimSun" pitchFamily="2" charset="-122"/>
              </a:rPr>
              <a:t>Female </a:t>
            </a:r>
          </a:p>
          <a:p>
            <a:pPr algn="ctr"/>
            <a:r>
              <a:rPr lang="en-US" altLang="en-US" sz="2000" dirty="0">
                <a:ea typeface="SimSun" pitchFamily="2" charset="-122"/>
              </a:rPr>
              <a:t>N=144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72711" y="5880358"/>
            <a:ext cx="5122950" cy="246221"/>
            <a:chOff x="1676527" y="5621179"/>
            <a:chExt cx="5122950" cy="246221"/>
          </a:xfrm>
        </p:grpSpPr>
        <p:sp>
          <p:nvSpPr>
            <p:cNvPr id="13" name="Rectangle 38"/>
            <p:cNvSpPr>
              <a:spLocks noChangeArrowheads="1"/>
            </p:cNvSpPr>
            <p:nvPr/>
          </p:nvSpPr>
          <p:spPr bwMode="auto">
            <a:xfrm>
              <a:off x="2488964" y="5665788"/>
              <a:ext cx="174625" cy="198437"/>
            </a:xfrm>
            <a:prstGeom prst="rect">
              <a:avLst/>
            </a:prstGeom>
            <a:solidFill>
              <a:srgbClr val="00A2B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2771539" y="5621179"/>
              <a:ext cx="35266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u="none" dirty="0">
                  <a:latin typeface="Arial" charset="0"/>
                  <a:cs typeface="Times New Roman" pitchFamily="18" charset="0"/>
                </a:rPr>
                <a:t>IDU</a:t>
              </a:r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3250085" y="5665788"/>
              <a:ext cx="165100" cy="198437"/>
            </a:xfrm>
            <a:prstGeom prst="rect">
              <a:avLst/>
            </a:prstGeom>
            <a:solidFill>
              <a:srgbClr val="BC5E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" name="Rectangle 42"/>
            <p:cNvSpPr>
              <a:spLocks noChangeArrowheads="1"/>
            </p:cNvSpPr>
            <p:nvPr/>
          </p:nvSpPr>
          <p:spPr bwMode="auto">
            <a:xfrm>
              <a:off x="3515198" y="5621179"/>
              <a:ext cx="88966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u="none" dirty="0">
                  <a:latin typeface="Arial" charset="0"/>
                  <a:cs typeface="Times New Roman" pitchFamily="18" charset="0"/>
                </a:rPr>
                <a:t>MSM/IDU</a:t>
              </a:r>
            </a:p>
          </p:txBody>
        </p:sp>
        <p:sp>
          <p:nvSpPr>
            <p:cNvPr id="17" name="Rectangle 44"/>
            <p:cNvSpPr>
              <a:spLocks noChangeArrowheads="1"/>
            </p:cNvSpPr>
            <p:nvPr/>
          </p:nvSpPr>
          <p:spPr bwMode="auto">
            <a:xfrm>
              <a:off x="4493097" y="5665788"/>
              <a:ext cx="165100" cy="198437"/>
            </a:xfrm>
            <a:prstGeom prst="rect">
              <a:avLst/>
            </a:prstGeom>
            <a:solidFill>
              <a:srgbClr val="FFAA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8" name="Rectangle 45"/>
            <p:cNvSpPr>
              <a:spLocks noChangeArrowheads="1"/>
            </p:cNvSpPr>
            <p:nvPr/>
          </p:nvSpPr>
          <p:spPr bwMode="auto">
            <a:xfrm>
              <a:off x="4758210" y="5621179"/>
              <a:ext cx="120706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u="none" dirty="0">
                  <a:latin typeface="Arial" charset="0"/>
                  <a:cs typeface="Times New Roman" pitchFamily="18" charset="0"/>
                </a:rPr>
                <a:t>Heterosexual</a:t>
              </a:r>
            </a:p>
          </p:txBody>
        </p:sp>
        <p:sp>
          <p:nvSpPr>
            <p:cNvPr id="19" name="Rectangle 47"/>
            <p:cNvSpPr>
              <a:spLocks noChangeArrowheads="1"/>
            </p:cNvSpPr>
            <p:nvPr/>
          </p:nvSpPr>
          <p:spPr bwMode="auto">
            <a:xfrm>
              <a:off x="6019800" y="5665788"/>
              <a:ext cx="165100" cy="19843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20" name="Rectangle 48"/>
            <p:cNvSpPr>
              <a:spLocks noChangeArrowheads="1"/>
            </p:cNvSpPr>
            <p:nvPr/>
          </p:nvSpPr>
          <p:spPr bwMode="auto">
            <a:xfrm>
              <a:off x="6284913" y="5621179"/>
              <a:ext cx="51456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u="none" dirty="0">
                  <a:latin typeface="Arial" charset="0"/>
                  <a:cs typeface="Times New Roman" pitchFamily="18" charset="0"/>
                </a:rPr>
                <a:t>Other</a:t>
              </a:r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1676527" y="5665788"/>
              <a:ext cx="174625" cy="1984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1600" dirty="0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1959102" y="5621179"/>
              <a:ext cx="47929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u="none" dirty="0">
                  <a:latin typeface="Arial" charset="0"/>
                  <a:cs typeface="Times New Roman" pitchFamily="18" charset="0"/>
                </a:rPr>
                <a:t>MSM</a:t>
              </a:r>
            </a:p>
          </p:txBody>
        </p:sp>
      </p:grpSp>
      <p:sp>
        <p:nvSpPr>
          <p:cNvPr id="23" name="Text Box 2">
            <a:extLst>
              <a:ext uri="{FF2B5EF4-FFF2-40B4-BE49-F238E27FC236}">
                <a16:creationId xmlns:a16="http://schemas.microsoft.com/office/drawing/2014/main" xmlns="" id="{6BB09028-0BCD-4BE5-AEC1-3C3C079C6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477000"/>
            <a:ext cx="9220200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/>
              <a:t>Other Risk includes hemophilia, transfusion, perinatal and other pediatric risks as well as other confirmed risks. </a:t>
            </a:r>
          </a:p>
        </p:txBody>
      </p:sp>
    </p:spTree>
    <p:extLst>
      <p:ext uri="{BB962C8B-B14F-4D97-AF65-F5344CB8AC3E}">
        <p14:creationId xmlns:p14="http://schemas.microsoft.com/office/powerpoint/2010/main" val="3613086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34174370"/>
              </p:ext>
            </p:extLst>
          </p:nvPr>
        </p:nvGraphicFramePr>
        <p:xfrm>
          <a:off x="314355" y="1295400"/>
          <a:ext cx="8677245" cy="465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1076354" y="6400800"/>
            <a:ext cx="731519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sz="1100" baseline="30000" dirty="0"/>
              <a:t>1</a:t>
            </a:r>
            <a:r>
              <a:rPr lang="en-US" altLang="en-US" sz="1100" dirty="0"/>
              <a:t>Other includes Asian/Pacific Islander, Native Alaskan/American Indian and Multi-racial individuals. </a:t>
            </a:r>
          </a:p>
          <a:p>
            <a:pPr algn="ctr"/>
            <a:r>
              <a:rPr lang="en-US" altLang="en-US" sz="1100" baseline="30000" dirty="0"/>
              <a:t>2</a:t>
            </a:r>
            <a:r>
              <a:rPr lang="en-US" altLang="en-US" sz="1100" dirty="0"/>
              <a:t> Other Risk includes hemophilia, transfusion, perinatal and other pediatric risks as well as other confirmed risks. </a:t>
            </a:r>
          </a:p>
          <a:p>
            <a:pPr algn="ctr"/>
            <a:endParaRPr lang="en-US" altLang="en-US" sz="11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36755" y="228600"/>
            <a:ext cx="9144000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Adult</a:t>
            </a:r>
            <a:r>
              <a:rPr lang="en-US" altLang="en-US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dirty="0"/>
              <a:t> Male HIV Cases by Race/Ethnicity and Mode of Exposure, Diagnosed in 2017, Broward County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1362045" y="2733646"/>
            <a:ext cx="3276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251199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32754561"/>
              </p:ext>
            </p:extLst>
          </p:nvPr>
        </p:nvGraphicFramePr>
        <p:xfrm>
          <a:off x="594535" y="1531880"/>
          <a:ext cx="8305801" cy="465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762000" y="6400800"/>
            <a:ext cx="77493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sz="1200" baseline="30000" dirty="0"/>
              <a:t>1</a:t>
            </a:r>
            <a:r>
              <a:rPr lang="en-US" altLang="en-US" sz="1200" dirty="0"/>
              <a:t>Other includes Asian/Pacific Islander, Native Alaskan/American Indian and Multi-racial individuals. </a:t>
            </a:r>
          </a:p>
          <a:p>
            <a:pPr algn="ctr"/>
            <a:r>
              <a:rPr lang="en-US" altLang="en-US" sz="1200" baseline="30000" dirty="0"/>
              <a:t>2</a:t>
            </a:r>
            <a:r>
              <a:rPr lang="en-US" altLang="en-US" sz="1200" dirty="0"/>
              <a:t> Other Risk includes hemophilia, transfusion, perinatal and other pediatric risks as well as other confirmed risks. </a:t>
            </a:r>
          </a:p>
          <a:p>
            <a:pPr algn="ctr"/>
            <a:endParaRPr lang="en-US" altLang="en-US" sz="12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76201"/>
            <a:ext cx="7086599" cy="13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Adult</a:t>
            </a:r>
            <a:r>
              <a:rPr lang="en-US" altLang="en-US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dirty="0"/>
              <a:t> Female HIV Cases</a:t>
            </a:r>
          </a:p>
          <a:p>
            <a:pPr algn="ctr"/>
            <a:r>
              <a:rPr lang="en-US" altLang="en-US" dirty="0"/>
              <a:t>by Race/Ethnicity and Mode of Exposure,</a:t>
            </a:r>
          </a:p>
          <a:p>
            <a:pPr algn="ctr"/>
            <a:r>
              <a:rPr lang="en-US" altLang="en-US" dirty="0"/>
              <a:t>Diagnosed in 2017, Broward County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348095" y="2505046"/>
            <a:ext cx="3429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2370750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HCPM Internal\DOH LOGOS\New logo 2013\PowerPoints\tech_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6E60-E423-495D-8ABE-FBBC0DAB6DB2}" type="slidenum">
              <a:rPr lang="en-US" smtClean="0"/>
              <a:t>28</a:t>
            </a:fld>
            <a:endParaRPr lang="en-US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3E6E60-E423-495D-8ABE-FBBC0DAB6DB2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6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06400" y="2464593"/>
            <a:ext cx="83312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  <a:cs typeface="Times New Roman" pitchFamily="18" charset="0"/>
              </a:rPr>
              <a:t>Co-Morbidity Data</a:t>
            </a:r>
          </a:p>
        </p:txBody>
      </p:sp>
    </p:spTree>
    <p:extLst>
      <p:ext uri="{BB962C8B-B14F-4D97-AF65-F5344CB8AC3E}">
        <p14:creationId xmlns:p14="http://schemas.microsoft.com/office/powerpoint/2010/main" val="612534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800" dirty="0">
                <a:ea typeface="SimSun" pitchFamily="2" charset="-122"/>
              </a:rPr>
              <a:t>Adult (Age 13+) Early Syphilis Case Rates</a:t>
            </a:r>
            <a:r>
              <a:rPr lang="en-US" altLang="en-US" sz="2800" baseline="30000" dirty="0">
                <a:ea typeface="SimSun" pitchFamily="2" charset="-122"/>
              </a:rPr>
              <a:t>1</a:t>
            </a:r>
          </a:p>
          <a:p>
            <a:pPr algn="ctr"/>
            <a:r>
              <a:rPr lang="en-US" altLang="en-US" sz="2800" dirty="0">
                <a:ea typeface="SimSun" pitchFamily="2" charset="-122"/>
              </a:rPr>
              <a:t>by Sex and Year of Diagnosis, 2013–2017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00152496"/>
              </p:ext>
            </p:extLst>
          </p:nvPr>
        </p:nvGraphicFramePr>
        <p:xfrm>
          <a:off x="339725" y="1219200"/>
          <a:ext cx="71278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010400" y="2743200"/>
            <a:ext cx="2057400" cy="1074269"/>
          </a:xfrm>
          <a:prstGeom prst="rect">
            <a:avLst/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533400" indent="-531813" defTabSz="457200" eaLnBrk="0" hangingPunct="0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r>
              <a:rPr lang="en-US" altLang="en-US" sz="1500" dirty="0">
                <a:solidFill>
                  <a:srgbClr val="000000"/>
                </a:solidFill>
                <a:ea typeface="SimSun" pitchFamily="2" charset="-122"/>
              </a:rPr>
              <a:t>Male to Female Ratio</a:t>
            </a:r>
          </a:p>
          <a:p>
            <a:pPr algn="ctr">
              <a:spcBef>
                <a:spcPts val="1000"/>
              </a:spcBef>
            </a:pPr>
            <a:r>
              <a:rPr lang="en-US" altLang="en-US" sz="1600" dirty="0">
                <a:solidFill>
                  <a:srgbClr val="000000"/>
                </a:solidFill>
                <a:ea typeface="SimSun" pitchFamily="2" charset="-122"/>
              </a:rPr>
              <a:t>2013 = 10.8:1</a:t>
            </a:r>
          </a:p>
          <a:p>
            <a:pPr algn="ctr">
              <a:spcBef>
                <a:spcPts val="1000"/>
              </a:spcBef>
            </a:pPr>
            <a:r>
              <a:rPr lang="en-US" altLang="en-US" sz="1600" dirty="0">
                <a:solidFill>
                  <a:srgbClr val="000000"/>
                </a:solidFill>
                <a:ea typeface="SimSun" pitchFamily="2" charset="-122"/>
              </a:rPr>
              <a:t>2017 = 14.8:1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556178"/>
            <a:ext cx="48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Population data are provided by Florida CHARTS as of 6/30/2018.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3309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400050" y="101600"/>
            <a:ext cx="8431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</a:rPr>
              <a:t>Technical Notes, Continued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1450" y="990600"/>
            <a:ext cx="8689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marL="341313" indent="-341313" defTabSz="457200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Font typeface="Webdings" pitchFamily="18" charset="2"/>
              <a:buChar char=""/>
            </a:pPr>
            <a:r>
              <a:rPr lang="en-US" altLang="en-US" sz="2400" u="none" dirty="0">
                <a:latin typeface="Arial" charset="0"/>
                <a:ea typeface="SimSun" pitchFamily="2" charset="-122"/>
              </a:rPr>
              <a:t>Adult </a:t>
            </a:r>
            <a:r>
              <a:rPr lang="en-US" altLang="en-US" sz="2400" dirty="0">
                <a:latin typeface="Arial" charset="0"/>
                <a:ea typeface="SimSun" pitchFamily="2" charset="-122"/>
              </a:rPr>
              <a:t>d</a:t>
            </a:r>
            <a:r>
              <a:rPr lang="en-US" altLang="en-US" sz="2400" u="none" dirty="0">
                <a:latin typeface="Arial" charset="0"/>
                <a:ea typeface="SimSun" pitchFamily="2" charset="-122"/>
              </a:rPr>
              <a:t>iagnoses represent ages 13 and older; pediatric diagnoses are those under the age of 13. 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Font typeface="Webdings" pitchFamily="18" charset="2"/>
              <a:buChar char=""/>
            </a:pPr>
            <a:r>
              <a:rPr lang="en-US" altLang="en-US" sz="2000" u="none" dirty="0">
                <a:latin typeface="Arial" charset="0"/>
                <a:ea typeface="SimSun" pitchFamily="2" charset="-122"/>
              </a:rPr>
              <a:t>For data by year of diagnosis, the age is by age </a:t>
            </a:r>
            <a:r>
              <a:rPr lang="en-US" altLang="en-US" sz="2000" dirty="0">
                <a:latin typeface="Arial" charset="0"/>
                <a:ea typeface="SimSun" pitchFamily="2" charset="-122"/>
              </a:rPr>
              <a:t>at </a:t>
            </a:r>
            <a:r>
              <a:rPr lang="en-US" altLang="en-US" sz="2000" u="none" dirty="0">
                <a:latin typeface="Arial" charset="0"/>
                <a:ea typeface="SimSun" pitchFamily="2" charset="-122"/>
              </a:rPr>
              <a:t>diagnosis. 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Font typeface="Webdings" pitchFamily="18" charset="2"/>
              <a:buChar char=""/>
            </a:pPr>
            <a:r>
              <a:rPr lang="en-US" altLang="en-US" sz="2000" u="none" dirty="0">
                <a:latin typeface="Arial" charset="0"/>
                <a:ea typeface="SimSun" pitchFamily="2" charset="-122"/>
              </a:rPr>
              <a:t>For living data, the age is by current age at the end of the most recent calendar year, regardless of age at diagnosis</a:t>
            </a:r>
            <a:br>
              <a:rPr lang="en-US" altLang="en-US" sz="2000" u="none" dirty="0">
                <a:latin typeface="Arial" charset="0"/>
                <a:ea typeface="SimSun" pitchFamily="2" charset="-122"/>
              </a:rPr>
            </a:br>
            <a:endParaRPr lang="en-US" altLang="en-US" sz="2000" u="none" dirty="0">
              <a:latin typeface="Arial" charset="0"/>
              <a:ea typeface="SimSun" pitchFamily="2" charset="-122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Font typeface="Webdings" pitchFamily="18" charset="2"/>
              <a:buChar char=""/>
            </a:pPr>
            <a:r>
              <a:rPr lang="en-US" altLang="en-US" sz="2400" u="none" dirty="0">
                <a:latin typeface="Arial" charset="0"/>
                <a:ea typeface="SimSun" pitchFamily="2" charset="-122"/>
              </a:rPr>
              <a:t>Unless otherwise noted, Whites are non-Hispanic, Blacks are non-Hispanic and </a:t>
            </a:r>
            <a:r>
              <a:rPr lang="en-US" altLang="en-US" sz="2400" dirty="0">
                <a:latin typeface="Arial" charset="0"/>
                <a:ea typeface="SimSun" pitchFamily="2" charset="-122"/>
              </a:rPr>
              <a:t>Other (which may be omitted in some graphs due to small numbers) </a:t>
            </a:r>
            <a:r>
              <a:rPr lang="en-US" altLang="en-US" sz="2400" u="none" dirty="0">
                <a:latin typeface="Arial" charset="0"/>
                <a:ea typeface="SimSun" pitchFamily="2" charset="-122"/>
              </a:rPr>
              <a:t>represents Asian, American Indian, or mixed races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None/>
            </a:pPr>
            <a:endParaRPr lang="en-US" altLang="en-US" sz="2400" u="none" dirty="0">
              <a:latin typeface="Arial" charset="0"/>
              <a:ea typeface="SimSun" pitchFamily="2" charset="-122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Font typeface="Webdings" pitchFamily="18" charset="2"/>
              <a:buChar char=""/>
            </a:pPr>
            <a:r>
              <a:rPr lang="en-US" altLang="en-US" sz="2400" dirty="0">
                <a:latin typeface="Arial" charset="0"/>
                <a:ea typeface="SimSun" pitchFamily="2" charset="-122"/>
              </a:rPr>
              <a:t>For data by year</a:t>
            </a:r>
            <a:r>
              <a:rPr lang="en-US" altLang="en-US" sz="2400" u="none" dirty="0">
                <a:latin typeface="Arial" charset="0"/>
                <a:ea typeface="SimSun" pitchFamily="2" charset="-122"/>
              </a:rPr>
              <a:t>, area and county data will exclude Department of Corrections </a:t>
            </a:r>
            <a:r>
              <a:rPr lang="en-US" altLang="en-US" sz="2400" dirty="0">
                <a:latin typeface="Arial" charset="0"/>
                <a:ea typeface="SimSun" pitchFamily="2" charset="-122"/>
              </a:rPr>
              <a:t>d</a:t>
            </a:r>
            <a:r>
              <a:rPr lang="en-US" altLang="en-US" sz="2400" u="none" dirty="0">
                <a:latin typeface="Arial" charset="0"/>
                <a:ea typeface="SimSun" pitchFamily="2" charset="-122"/>
              </a:rPr>
              <a:t>iagnoses. </a:t>
            </a:r>
            <a:r>
              <a:rPr lang="en-US" altLang="en-US" sz="2400" dirty="0">
                <a:latin typeface="Arial" charset="0"/>
                <a:ea typeface="SimSun" pitchFamily="2" charset="-122"/>
              </a:rPr>
              <a:t>For l</a:t>
            </a:r>
            <a:r>
              <a:rPr lang="en-US" altLang="en-US" sz="2400" u="none" dirty="0">
                <a:latin typeface="Arial" charset="0"/>
                <a:ea typeface="SimSun" pitchFamily="2" charset="-122"/>
              </a:rPr>
              <a:t>iving data,  </a:t>
            </a:r>
            <a:r>
              <a:rPr lang="en-US" altLang="en-US" sz="2400" dirty="0">
                <a:latin typeface="Arial" charset="0"/>
                <a:ea typeface="SimSun" pitchFamily="2" charset="-122"/>
              </a:rPr>
              <a:t>Department of Corrections will </a:t>
            </a:r>
            <a:r>
              <a:rPr lang="en-US" altLang="en-US" sz="2400" b="1" dirty="0">
                <a:latin typeface="Arial" charset="0"/>
                <a:ea typeface="SimSun" pitchFamily="2" charset="-122"/>
              </a:rPr>
              <a:t>not</a:t>
            </a:r>
            <a:r>
              <a:rPr lang="en-US" altLang="en-US" sz="2400" dirty="0">
                <a:latin typeface="Arial" charset="0"/>
                <a:ea typeface="SimSun" pitchFamily="2" charset="-122"/>
              </a:rPr>
              <a:t> be excluded from </a:t>
            </a:r>
            <a:r>
              <a:rPr lang="en-US" altLang="en-US" sz="2400" u="none" dirty="0">
                <a:latin typeface="Arial" charset="0"/>
                <a:ea typeface="SimSun" pitchFamily="2" charset="-122"/>
              </a:rPr>
              <a:t>area and county data. </a:t>
            </a:r>
          </a:p>
        </p:txBody>
      </p:sp>
    </p:spTree>
    <p:extLst>
      <p:ext uri="{BB962C8B-B14F-4D97-AF65-F5344CB8AC3E}">
        <p14:creationId xmlns:p14="http://schemas.microsoft.com/office/powerpoint/2010/main" val="1552566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le 9"/>
          <p:cNvGraphicFramePr>
            <a:graphicFrameLocks noGrp="1"/>
          </p:cNvGraphicFramePr>
          <p:nvPr>
            <p:ph type="tbl" idx="3"/>
            <p:extLst/>
          </p:nvPr>
        </p:nvGraphicFramePr>
        <p:xfrm>
          <a:off x="660400" y="1485407"/>
          <a:ext cx="7823200" cy="310896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Arial"/>
                        </a:rPr>
                        <a:t>Years of STD Report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Arial"/>
                        </a:rPr>
                        <a:t>Syphilis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Arial"/>
                        </a:rPr>
                        <a:t>Chlamydia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Arial"/>
                        </a:rPr>
                        <a:t>Gonorrhea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380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274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313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429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336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335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465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364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435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410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396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489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463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546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508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95500" y="6457890"/>
            <a:ext cx="495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sz="1000" baseline="30000" dirty="0"/>
              <a:t>1</a:t>
            </a:r>
            <a:r>
              <a:rPr lang="en-US" altLang="en-US" sz="1000" dirty="0">
                <a:ea typeface="SimSun" pitchFamily="2" charset="-122"/>
              </a:rPr>
              <a:t>Sexually transmitted disease (STD)</a:t>
            </a:r>
          </a:p>
          <a:p>
            <a:pPr algn="ctr"/>
            <a:r>
              <a:rPr lang="en-US" altLang="en-US" sz="1000" baseline="30000" dirty="0"/>
              <a:t>2</a:t>
            </a:r>
            <a:r>
              <a:rPr lang="en-US" altLang="en-US" sz="1000" dirty="0"/>
              <a:t>Source: PRISM, STD Section as of 6/30/2018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247650" y="161277"/>
            <a:ext cx="975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</a:rPr>
              <a:t>Adult (Age 13+) HIV Diagnoses with STD</a:t>
            </a:r>
            <a:r>
              <a:rPr lang="en-US" altLang="en-US" sz="2800" baseline="30000" dirty="0">
                <a:latin typeface="Arial" charset="0"/>
              </a:rPr>
              <a:t>1</a:t>
            </a:r>
            <a:r>
              <a:rPr lang="en-US" altLang="en-US" sz="2800" dirty="0"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</a:rPr>
              <a:t>by Type and Year of STD Report,</a:t>
            </a:r>
            <a:r>
              <a:rPr lang="en-US" altLang="en-US" sz="2800" baseline="30000" dirty="0">
                <a:latin typeface="Arial" charset="0"/>
              </a:rPr>
              <a:t>2</a:t>
            </a:r>
            <a:r>
              <a:rPr lang="en-US" altLang="en-US" sz="2800" dirty="0">
                <a:latin typeface="Arial" charset="0"/>
              </a:rPr>
              <a:t> 2013–2017, Area 10</a:t>
            </a:r>
          </a:p>
        </p:txBody>
      </p:sp>
    </p:spTree>
    <p:extLst>
      <p:ext uri="{BB962C8B-B14F-4D97-AF65-F5344CB8AC3E}">
        <p14:creationId xmlns:p14="http://schemas.microsoft.com/office/powerpoint/2010/main" val="4162027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99458" y="152400"/>
            <a:ext cx="78486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770" tIns="33210" rIns="67770" bIns="3321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Adult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sz="2800" dirty="0"/>
              <a:t> </a:t>
            </a:r>
            <a:r>
              <a:rPr lang="en-US" altLang="en-US" sz="2800" dirty="0">
                <a:ea typeface="SimSun" pitchFamily="2" charset="-122"/>
              </a:rPr>
              <a:t>Chlamydia and Gonorrhea</a:t>
            </a:r>
            <a:r>
              <a:rPr lang="en-US" altLang="en-US" sz="2800" baseline="30000" dirty="0">
                <a:ea typeface="SimSun" pitchFamily="2" charset="-122"/>
              </a:rPr>
              <a:t>1</a:t>
            </a:r>
            <a:r>
              <a:rPr lang="en-US" altLang="en-US" sz="2800" dirty="0">
                <a:ea typeface="SimSun" pitchFamily="2" charset="-122"/>
              </a:rPr>
              <a:t> Cases, Broward County, Diagnosed 2013–2017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89870952"/>
              </p:ext>
            </p:extLst>
          </p:nvPr>
        </p:nvGraphicFramePr>
        <p:xfrm>
          <a:off x="228600" y="1222304"/>
          <a:ext cx="8610600" cy="494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51933" y="6477000"/>
            <a:ext cx="6343650" cy="25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200" baseline="30000" dirty="0">
                <a:ea typeface="SimSun" pitchFamily="2" charset="-122"/>
              </a:rPr>
              <a:t>1</a:t>
            </a:r>
            <a:r>
              <a:rPr lang="en-US" altLang="en-US" sz="1200" dirty="0">
                <a:ea typeface="SimSun" pitchFamily="2" charset="-122"/>
              </a:rPr>
              <a:t>Source: STD data provided by the Sexually Transmitted Disease &amp; Viral Hepatitis Section.  </a:t>
            </a:r>
          </a:p>
        </p:txBody>
      </p:sp>
    </p:spTree>
    <p:extLst>
      <p:ext uri="{BB962C8B-B14F-4D97-AF65-F5344CB8AC3E}">
        <p14:creationId xmlns:p14="http://schemas.microsoft.com/office/powerpoint/2010/main" val="2649141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le 9"/>
          <p:cNvGraphicFramePr>
            <a:graphicFrameLocks noGrp="1"/>
          </p:cNvGraphicFramePr>
          <p:nvPr>
            <p:ph type="tbl" idx="3"/>
          </p:nvPr>
        </p:nvGraphicFramePr>
        <p:xfrm>
          <a:off x="1486763" y="1396630"/>
          <a:ext cx="5941874" cy="2821940"/>
        </p:xfrm>
        <a:graphic>
          <a:graphicData uri="http://schemas.openxmlformats.org/drawingml/2006/table">
            <a:tbl>
              <a:tblPr/>
              <a:tblGrid>
                <a:gridCol w="29709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0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59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Arial"/>
                        </a:rPr>
                        <a:t>Years of TB Report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HIV/TB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11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</a:rPr>
                        <a:t>10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6444476"/>
            <a:ext cx="7162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sz="1200" baseline="30000" dirty="0"/>
              <a:t>1</a:t>
            </a:r>
            <a:r>
              <a:rPr lang="en-US" altLang="en-US" sz="1200" dirty="0"/>
              <a:t>Source: TB Section. Data as of 7/24/2018</a:t>
            </a:r>
          </a:p>
        </p:txBody>
      </p:sp>
      <p:sp>
        <p:nvSpPr>
          <p:cNvPr id="9" name="Rectangle 8"/>
          <p:cNvSpPr/>
          <p:nvPr/>
        </p:nvSpPr>
        <p:spPr>
          <a:xfrm>
            <a:off x="590550" y="152400"/>
            <a:ext cx="7962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</a:rPr>
              <a:t>Adult (Age 13+) AIDS Diagnoses with TB by Year of TB Report</a:t>
            </a:r>
            <a:r>
              <a:rPr lang="en-US" altLang="en-US" sz="2800" baseline="30000" dirty="0">
                <a:latin typeface="Arial" charset="0"/>
              </a:rPr>
              <a:t>1</a:t>
            </a:r>
            <a:r>
              <a:rPr lang="en-US" altLang="en-US" sz="2800" dirty="0">
                <a:latin typeface="Arial" charset="0"/>
              </a:rPr>
              <a:t>, Broward County, 2013–2017</a:t>
            </a:r>
          </a:p>
        </p:txBody>
      </p:sp>
    </p:spTree>
    <p:extLst>
      <p:ext uri="{BB962C8B-B14F-4D97-AF65-F5344CB8AC3E}">
        <p14:creationId xmlns:p14="http://schemas.microsoft.com/office/powerpoint/2010/main" val="2215320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HCPM Internal\DOH LOGOS\New logo 2013\PowerPoints\tech_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6E60-E423-495D-8ABE-FBBC0DAB6DB2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3E6E60-E423-495D-8ABE-FBBC0DAB6DB2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406400" y="2464593"/>
            <a:ext cx="8331200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  <a:cs typeface="Times New Roman" pitchFamily="18" charset="0"/>
              </a:rPr>
              <a:t>Persons Living with HIV</a:t>
            </a:r>
          </a:p>
        </p:txBody>
      </p:sp>
    </p:spTree>
    <p:extLst>
      <p:ext uri="{BB962C8B-B14F-4D97-AF65-F5344CB8AC3E}">
        <p14:creationId xmlns:p14="http://schemas.microsoft.com/office/powerpoint/2010/main" val="3999879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17145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lang="en-US" altLang="en-US" sz="2800" u="none" dirty="0">
                <a:latin typeface="Arial" charset="0"/>
              </a:rPr>
              <a:t>Adults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 (Age 13+)</a:t>
            </a:r>
            <a:r>
              <a:rPr lang="en-US" altLang="en-US" sz="2800" u="none" dirty="0">
                <a:latin typeface="Arial" charset="0"/>
              </a:rPr>
              <a:t> Living with HIV By ZIP, </a:t>
            </a:r>
          </a:p>
          <a:p>
            <a:pPr algn="ctr">
              <a:spcBef>
                <a:spcPct val="0"/>
              </a:spcBef>
              <a:buSzTx/>
              <a:buNone/>
            </a:pPr>
            <a:r>
              <a:rPr lang="en-US" altLang="en-US" sz="2800" u="none" dirty="0">
                <a:latin typeface="Arial" charset="0"/>
              </a:rPr>
              <a:t>Broward County, Year-end 2017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669810" y="6477000"/>
            <a:ext cx="7467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u="none" baseline="30000" dirty="0">
                <a:latin typeface="Arial" charset="0"/>
              </a:rPr>
              <a:t>1</a:t>
            </a:r>
            <a:r>
              <a:rPr lang="en-US" altLang="en-US" sz="1200" u="none" dirty="0">
                <a:latin typeface="Arial" charset="0"/>
              </a:rPr>
              <a:t>Excludes DOC, homeless, and cases with unknown zips. Data as of 6/30/2017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5" t="48851" r="35695"/>
          <a:stretch>
            <a:fillRect/>
          </a:stretch>
        </p:blipFill>
        <p:spPr bwMode="auto">
          <a:xfrm>
            <a:off x="0" y="1905000"/>
            <a:ext cx="234791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14450"/>
            <a:ext cx="5856629" cy="457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4166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Arial" charset="0"/>
              </a:rPr>
              <a:t>MSM</a:t>
            </a:r>
            <a:r>
              <a:rPr lang="en-US" altLang="en-US" sz="2800" baseline="30000" dirty="0">
                <a:latin typeface="Arial" charset="0"/>
              </a:rPr>
              <a:t>1 </a:t>
            </a:r>
            <a:r>
              <a:rPr lang="en-US" altLang="en-US" sz="2800" dirty="0">
                <a:latin typeface="Arial" charset="0"/>
              </a:rPr>
              <a:t>Living with HIV By ZIP,</a:t>
            </a:r>
          </a:p>
          <a:p>
            <a:pPr algn="ctr" eaLnBrk="1" hangingPunct="1"/>
            <a:r>
              <a:rPr lang="en-US" altLang="en-US" sz="2800" dirty="0">
                <a:latin typeface="Arial" charset="0"/>
              </a:rPr>
              <a:t>Broward County, Year-end 2017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8200" y="6454829"/>
            <a:ext cx="8610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aseline="30000" dirty="0">
                <a:latin typeface="Arial" charset="0"/>
              </a:rPr>
              <a:t>1</a:t>
            </a:r>
            <a:r>
              <a:rPr lang="en-US" altLang="en-US" sz="1200" dirty="0">
                <a:latin typeface="Arial" charset="0"/>
              </a:rPr>
              <a:t>Includes MSM/IDU cases. Excludes DOC, homeless, and cases with unknown zips. Data as of 6/30/2017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9" t="49283" r="34001"/>
          <a:stretch>
            <a:fillRect/>
          </a:stretch>
        </p:blipFill>
        <p:spPr bwMode="auto">
          <a:xfrm>
            <a:off x="0" y="1905000"/>
            <a:ext cx="2446337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5954138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275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Arial" charset="0"/>
              </a:rPr>
              <a:t>IDUs</a:t>
            </a:r>
            <a:r>
              <a:rPr lang="en-US" altLang="en-US" sz="2800" baseline="30000" dirty="0">
                <a:latin typeface="Arial" charset="0"/>
              </a:rPr>
              <a:t>1</a:t>
            </a:r>
            <a:r>
              <a:rPr lang="en-US" altLang="en-US" sz="2800" dirty="0">
                <a:latin typeface="Arial" charset="0"/>
              </a:rPr>
              <a:t> Living with HIV By ZIP, </a:t>
            </a:r>
          </a:p>
          <a:p>
            <a:pPr algn="ctr" eaLnBrk="1" hangingPunct="1"/>
            <a:r>
              <a:rPr lang="en-US" altLang="en-US" sz="2800" dirty="0">
                <a:latin typeface="Arial" charset="0"/>
              </a:rPr>
              <a:t>Broward County, Year-end 2017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914400" y="6477000"/>
            <a:ext cx="9067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aseline="30000" dirty="0">
                <a:latin typeface="Arial" charset="0"/>
              </a:rPr>
              <a:t>1</a:t>
            </a:r>
            <a:r>
              <a:rPr lang="en-US" altLang="en-US" sz="1200" dirty="0">
                <a:latin typeface="Arial" charset="0"/>
              </a:rPr>
              <a:t>Includes MSM/IDU cases. Excludes DOC, homeless, and cases with unknown zips.  Data as of 6/30/2017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5" t="49861" r="31302"/>
          <a:stretch>
            <a:fillRect/>
          </a:stretch>
        </p:blipFill>
        <p:spPr bwMode="auto">
          <a:xfrm>
            <a:off x="76200" y="1828800"/>
            <a:ext cx="2751137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5791200" cy="45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529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Arial" charset="0"/>
              </a:rPr>
              <a:t>Adult </a:t>
            </a:r>
            <a:r>
              <a:rPr lang="en-US" altLang="en-US" sz="2800" dirty="0">
                <a:latin typeface="Arial" charset="0"/>
                <a:ea typeface="SimSun" pitchFamily="2" charset="-122"/>
              </a:rPr>
              <a:t>(Age 13+) </a:t>
            </a:r>
            <a:r>
              <a:rPr lang="en-US" altLang="en-US" sz="2800" dirty="0">
                <a:latin typeface="Arial" charset="0"/>
              </a:rPr>
              <a:t>Heterosexuals Living with HIV</a:t>
            </a:r>
          </a:p>
          <a:p>
            <a:pPr algn="ctr" eaLnBrk="1" hangingPunct="1"/>
            <a:r>
              <a:rPr lang="en-US" altLang="en-US" sz="2800" dirty="0">
                <a:latin typeface="Arial" charset="0"/>
              </a:rPr>
              <a:t>By ZIP, Broward County, Year-end 2017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830939" y="6477000"/>
            <a:ext cx="6019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>
                <a:latin typeface="Arial" charset="0"/>
              </a:rPr>
              <a:t>Excludes DOC, homeless, and cases with unknown zips. Data as of 6/30/2017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8" t="49716" r="28941"/>
          <a:stretch>
            <a:fillRect/>
          </a:stretch>
        </p:blipFill>
        <p:spPr bwMode="auto">
          <a:xfrm>
            <a:off x="152400" y="1905000"/>
            <a:ext cx="3089275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09700"/>
            <a:ext cx="5564103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4708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216" y="188686"/>
            <a:ext cx="8311709" cy="142638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One-In-Statements for Adults (Age 13+)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Living with HIV in Broward County, Year-end 2017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-228600" y="2042608"/>
            <a:ext cx="9372600" cy="38862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>
              <a:buClr>
                <a:srgbClr val="FF7800"/>
              </a:buClr>
              <a:buSzPct val="125000"/>
              <a:buFont typeface="Webdings" panose="05030102010509060703" pitchFamily="18" charset="2"/>
              <a:buChar char="-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in 77 adults in Broward County were known to be living with HIV  </a:t>
            </a:r>
          </a:p>
          <a:p>
            <a:pPr marL="457200" indent="0">
              <a:buClr>
                <a:srgbClr val="FF7800"/>
              </a:buClr>
              <a:buSzPct val="125000"/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1">
              <a:buClr>
                <a:srgbClr val="FF7800"/>
              </a:buClr>
              <a:buSzPct val="125000"/>
              <a:buFont typeface="Webdings" panose="05030102010509060703" pitchFamily="18" charset="2"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in 93 Whites were living with HIV</a:t>
            </a:r>
          </a:p>
          <a:p>
            <a:pPr marL="1200150" lvl="1">
              <a:buClr>
                <a:srgbClr val="FF7800"/>
              </a:buClr>
              <a:buSzPct val="125000"/>
              <a:buFont typeface="Webdings" panose="05030102010509060703" pitchFamily="18" charset="2"/>
              <a:buChar char="-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1">
              <a:buClr>
                <a:srgbClr val="FF7800"/>
              </a:buClr>
              <a:buSzPct val="125000"/>
              <a:buFont typeface="Webdings" panose="05030102010509060703" pitchFamily="18" charset="2"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in 44 Blacks were living with HIV</a:t>
            </a:r>
          </a:p>
          <a:p>
            <a:pPr marL="1200150" lvl="1">
              <a:buClr>
                <a:srgbClr val="FF7800"/>
              </a:buClr>
              <a:buSzPct val="125000"/>
              <a:buFont typeface="Webdings" panose="05030102010509060703" pitchFamily="18" charset="2"/>
              <a:buChar char="-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1">
              <a:buClr>
                <a:srgbClr val="FF7800"/>
              </a:buClr>
              <a:buSzPct val="125000"/>
              <a:buFont typeface="Webdings" panose="05030102010509060703" pitchFamily="18" charset="2"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in 123 Hispanics were living with HIV</a:t>
            </a:r>
          </a:p>
        </p:txBody>
      </p:sp>
    </p:spTree>
    <p:extLst>
      <p:ext uri="{BB962C8B-B14F-4D97-AF65-F5344CB8AC3E}">
        <p14:creationId xmlns:p14="http://schemas.microsoft.com/office/powerpoint/2010/main" val="335341365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9"/>
          <p:cNvGraphicFramePr>
            <a:graphicFrameLocks noGrp="1"/>
          </p:cNvGraphicFramePr>
          <p:nvPr>
            <p:ph type="tbl" idx="3"/>
            <p:extLst/>
          </p:nvPr>
        </p:nvGraphicFramePr>
        <p:xfrm>
          <a:off x="360727" y="623880"/>
          <a:ext cx="8422545" cy="6096000"/>
        </p:xfrm>
        <a:graphic>
          <a:graphicData uri="http://schemas.openxmlformats.org/drawingml/2006/table">
            <a:tbl>
              <a:tblPr/>
              <a:tblGrid>
                <a:gridCol w="2691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28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28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2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28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Male(#)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(%)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Female(#)</a:t>
                      </a:r>
                      <a:r>
                        <a:rPr lang="en-US" sz="1400" b="1" baseline="30000" dirty="0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(%)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Race/Ethnicity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White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6,404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41.9%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480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9.0%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Black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5,394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35.3%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4,236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79.3%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Hispanic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3,133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20.5%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505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9.5%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Other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370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2.4%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118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2.2%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Age Group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13-19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52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0.3%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0.8%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20-29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1,059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6.9%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340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6.4%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30-39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2,077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13.6%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943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17.7%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40-49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3,213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21.0%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1,425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26.7%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50+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8,900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58.2%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2,588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48.5%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3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Mode of Exposure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MSM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10,970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71.7%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0.0%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IDU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639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4.2%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508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9.5%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MSM/IDU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639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4.2%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0.0%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Heterosexual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2,949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19.3%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4,668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87.4%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Other risk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104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0.7%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163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3.1%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3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0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/>
                        </a:rPr>
                        <a:t>Total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15,301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100.0%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5,339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100.0%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8" name="Rectangle 7">
            <a:extLst/>
          </p:cNvPr>
          <p:cNvSpPr/>
          <p:nvPr/>
        </p:nvSpPr>
        <p:spPr>
          <a:xfrm>
            <a:off x="-55355" y="100660"/>
            <a:ext cx="925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Adults (Age 13+) Living with HIV, Year-end 2017, Area 10 </a:t>
            </a:r>
          </a:p>
        </p:txBody>
      </p:sp>
    </p:spTree>
    <p:extLst>
      <p:ext uri="{BB962C8B-B14F-4D97-AF65-F5344CB8AC3E}">
        <p14:creationId xmlns:p14="http://schemas.microsoft.com/office/powerpoint/2010/main" val="105853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9277" y="1295400"/>
            <a:ext cx="83654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marL="341313" indent="-341313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routine HIV and Sexually Transmitted Infections (STIs) screening in health care settings and priority testing in non-health care settings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rapid access to treatment and ensure retention in care (Test and Treat)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and promote access to antiretroviral pre-exposure prophylaxis (PrEP) and non-occupational post-exposure prophylaxis (nPEP)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HIV awareness and community response through outreach, engagement, and messaging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endParaRPr lang="en-US" altLang="en-US" sz="1800" dirty="0">
              <a:solidFill>
                <a:srgbClr val="000000"/>
              </a:solidFill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None/>
            </a:pPr>
            <a:r>
              <a:rPr lang="en-US" altLang="en-US" sz="1800" dirty="0">
                <a:latin typeface="Arial" charset="0"/>
                <a:ea typeface="SimSun" pitchFamily="2" charset="-122"/>
              </a:rPr>
              <a:t>  </a:t>
            </a:r>
            <a:endParaRPr lang="en-US" altLang="en-US" sz="1800" u="none" dirty="0">
              <a:latin typeface="Arial" charset="0"/>
              <a:ea typeface="SimSun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4962" y="76200"/>
            <a:ext cx="72532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Florida’s Plan to Eliminate HIV Transmission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and Reduce HIV-related Deaths</a:t>
            </a:r>
          </a:p>
        </p:txBody>
      </p:sp>
    </p:spTree>
    <p:extLst>
      <p:ext uri="{BB962C8B-B14F-4D97-AF65-F5344CB8AC3E}">
        <p14:creationId xmlns:p14="http://schemas.microsoft.com/office/powerpoint/2010/main" val="3952998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-76200" y="76200"/>
            <a:ext cx="91440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ea typeface="SimSun" pitchFamily="2" charset="-122"/>
              </a:rPr>
              <a:t>Broward County’s Top-Nine Priority Populations</a:t>
            </a:r>
            <a:r>
              <a:rPr lang="en-US" altLang="en-US" baseline="30000" dirty="0">
                <a:ea typeface="SimSun" pitchFamily="2" charset="-122"/>
              </a:rPr>
              <a:t>1</a:t>
            </a:r>
            <a:r>
              <a:rPr lang="en-US" altLang="en-US" dirty="0">
                <a:ea typeface="SimSun" pitchFamily="2" charset="-122"/>
              </a:rPr>
              <a:t> </a:t>
            </a:r>
          </a:p>
          <a:p>
            <a:pPr algn="ctr"/>
            <a:r>
              <a:rPr lang="en-US" altLang="en-US" dirty="0">
                <a:ea typeface="SimSun" pitchFamily="2" charset="-122"/>
              </a:rPr>
              <a:t>for Primary</a:t>
            </a:r>
            <a:r>
              <a:rPr lang="en-US" altLang="en-US" baseline="30000" dirty="0">
                <a:ea typeface="SimSun" pitchFamily="2" charset="-122"/>
              </a:rPr>
              <a:t>2</a:t>
            </a:r>
            <a:r>
              <a:rPr lang="en-US" altLang="en-US" dirty="0">
                <a:ea typeface="SimSun" pitchFamily="2" charset="-122"/>
              </a:rPr>
              <a:t> HIV Prevention, 2017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5B70D31-EDC4-4FD8-AB55-84956865F1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509281"/>
              </p:ext>
            </p:extLst>
          </p:nvPr>
        </p:nvGraphicFramePr>
        <p:xfrm>
          <a:off x="457200" y="1032488"/>
          <a:ext cx="8305800" cy="516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F8AF94-C2AD-4522-A0C8-B58ABB9CD565}"/>
              </a:ext>
            </a:extLst>
          </p:cNvPr>
          <p:cNvSpPr/>
          <p:nvPr/>
        </p:nvSpPr>
        <p:spPr>
          <a:xfrm>
            <a:off x="609600" y="6501063"/>
            <a:ext cx="8229600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SzTx/>
              <a:buNone/>
            </a:pPr>
            <a:r>
              <a:rPr lang="en-US" alt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MSM=(MSM and MSM/IDU Diagnoses) and IDU=(IDU and MSM/IDU Diagnoses), therefore the data are not mutually exclusive. </a:t>
            </a:r>
          </a:p>
        </p:txBody>
      </p:sp>
    </p:spTree>
    <p:extLst>
      <p:ext uri="{BB962C8B-B14F-4D97-AF65-F5344CB8AC3E}">
        <p14:creationId xmlns:p14="http://schemas.microsoft.com/office/powerpoint/2010/main" val="2979730620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-152400" y="381000"/>
            <a:ext cx="91440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ea typeface="SimSun" pitchFamily="2" charset="-122"/>
              </a:rPr>
              <a:t>Broward County’s Top-Nine Priority Populations</a:t>
            </a:r>
            <a:r>
              <a:rPr lang="en-US" altLang="en-US" baseline="30000" dirty="0">
                <a:ea typeface="SimSun" pitchFamily="2" charset="-122"/>
              </a:rPr>
              <a:t>1</a:t>
            </a:r>
            <a:endParaRPr lang="en-US" altLang="en-US" dirty="0">
              <a:ea typeface="SimSun" pitchFamily="2" charset="-122"/>
            </a:endParaRPr>
          </a:p>
          <a:p>
            <a:pPr algn="ctr"/>
            <a:r>
              <a:rPr lang="en-US" altLang="en-US" dirty="0">
                <a:ea typeface="SimSun" pitchFamily="2" charset="-122"/>
              </a:rPr>
              <a:t>Prevention for Positives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CC31964D-C6D2-43E7-9FA7-3B156D9B2D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8222009"/>
              </p:ext>
            </p:extLst>
          </p:nvPr>
        </p:nvGraphicFramePr>
        <p:xfrm>
          <a:off x="990600" y="1600200"/>
          <a:ext cx="7454537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7BC5DCA-D543-4C8B-B6CD-14079D54DFA2}"/>
              </a:ext>
            </a:extLst>
          </p:cNvPr>
          <p:cNvSpPr/>
          <p:nvPr/>
        </p:nvSpPr>
        <p:spPr>
          <a:xfrm>
            <a:off x="609600" y="6501063"/>
            <a:ext cx="8229600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SzTx/>
              <a:buNone/>
            </a:pPr>
            <a:r>
              <a:rPr lang="en-US" alt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MSM=(MSM and MSM/IDU Diagnoses) and IDU=(IDU and MSM/IDU Diagnoses), therefore the data are not mutually exclusive. </a:t>
            </a:r>
          </a:p>
        </p:txBody>
      </p:sp>
    </p:spTree>
    <p:extLst>
      <p:ext uri="{BB962C8B-B14F-4D97-AF65-F5344CB8AC3E}">
        <p14:creationId xmlns:p14="http://schemas.microsoft.com/office/powerpoint/2010/main" val="321882747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HIV Care Continuum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867"/>
            <a:ext cx="8153400" cy="3585975"/>
          </a:xfrm>
        </p:spPr>
        <p:txBody>
          <a:bodyPr>
            <a:noAutofit/>
          </a:bodyPr>
          <a:lstStyle/>
          <a:p>
            <a:pPr>
              <a:buClr>
                <a:srgbClr val="FF7800"/>
              </a:buClr>
              <a:buFont typeface="Webdings" panose="05030102010509060703" pitchFamily="18" charset="2"/>
              <a:buChar char="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HIV Diagnosed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 number of persons known to be diagnosed and living in Florida with HIV (PLWH) at the end of 2016, from data as of 6/30/2017</a:t>
            </a:r>
          </a:p>
          <a:p>
            <a:pPr>
              <a:buClr>
                <a:srgbClr val="FF7800"/>
              </a:buClr>
              <a:buFont typeface="Webdings" panose="05030102010509060703" pitchFamily="18" charset="2"/>
              <a:buChar char="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Ever in Care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PLWH with at least one documented Viral Load (VL) or CD4 lab, medical visit, or prescription from HIV diagnosis through 3/31/2017</a:t>
            </a:r>
          </a:p>
          <a:p>
            <a:pPr>
              <a:buClr>
                <a:srgbClr val="FF7800"/>
              </a:buClr>
              <a:buFont typeface="Webdings" panose="05030102010509060703" pitchFamily="18" charset="2"/>
              <a:buChar char="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Currently in Care: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PLWH with at least one documented VL or CD4 lab, medical visit, or prescription from 1/1/2016 through 3/31/2017</a:t>
            </a:r>
          </a:p>
          <a:p>
            <a:pPr>
              <a:buClr>
                <a:srgbClr val="FF7800"/>
              </a:buClr>
              <a:buFont typeface="Webdings" panose="05030102010509060703" pitchFamily="18" charset="2"/>
              <a:buChar char="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Retained in Care: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PLWH with two or more documented VL or CD4 labs, medical visits, or prescriptions at least three months apart from 1/1/2016 through 6/30/2017</a:t>
            </a:r>
          </a:p>
          <a:p>
            <a:pPr>
              <a:buClr>
                <a:srgbClr val="FF7800"/>
              </a:buClr>
              <a:buFont typeface="Webdings" panose="05030102010509060703" pitchFamily="18" charset="2"/>
              <a:buChar char="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Suppressed Viral Load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PLWH with a suppressed VL (&lt;200 copies/mL) on the last VL from 1/1/2016 through 3/31/2017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359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1"/>
          <p:cNvSpPr txBox="1">
            <a:spLocks/>
          </p:cNvSpPr>
          <p:nvPr/>
        </p:nvSpPr>
        <p:spPr>
          <a:xfrm>
            <a:off x="114300" y="-1997"/>
            <a:ext cx="9077678" cy="1525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Persons Living with HIV (PLWH) in Broward County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along the HIV Care Continuum in 2017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4922" y="1134564"/>
            <a:ext cx="8849078" cy="4910626"/>
            <a:chOff x="228600" y="1954769"/>
            <a:chExt cx="8849078" cy="3033862"/>
          </a:xfrm>
        </p:grpSpPr>
        <p:graphicFrame>
          <p:nvGraphicFramePr>
            <p:cNvPr id="92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03304773"/>
                </p:ext>
              </p:extLst>
            </p:nvPr>
          </p:nvGraphicFramePr>
          <p:xfrm>
            <a:off x="228600" y="1954769"/>
            <a:ext cx="8849078" cy="30338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4" name="TextBox 93"/>
            <p:cNvSpPr txBox="1"/>
            <p:nvPr/>
          </p:nvSpPr>
          <p:spPr>
            <a:xfrm>
              <a:off x="1424715" y="1954769"/>
              <a:ext cx="984775" cy="247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20,661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36377" y="2124802"/>
              <a:ext cx="1056922" cy="247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19,386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553163" y="2501422"/>
              <a:ext cx="964136" cy="247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15,779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736977" y="2783888"/>
              <a:ext cx="1056922" cy="247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13,308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 rot="16200000">
            <a:off x="-1130335" y="2964783"/>
            <a:ext cx="2660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Percent of PLWH (%) </a:t>
            </a:r>
          </a:p>
        </p:txBody>
      </p:sp>
    </p:spTree>
    <p:extLst>
      <p:ext uri="{BB962C8B-B14F-4D97-AF65-F5344CB8AC3E}">
        <p14:creationId xmlns:p14="http://schemas.microsoft.com/office/powerpoint/2010/main" val="24131263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HCPM Internal\DOH LOGOS\New logo 2013\PowerPoints\tech_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6E60-E423-495D-8ABE-FBBC0DAB6DB2}" type="slidenum">
              <a:rPr lang="en-US" smtClean="0"/>
              <a:t>44</a:t>
            </a:fld>
            <a:endParaRPr lang="en-US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3E6E60-E423-495D-8ABE-FBBC0DAB6DB2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Picture 6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57200" y="2464593"/>
            <a:ext cx="83312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  <a:cs typeface="Times New Roman" pitchFamily="18" charset="0"/>
              </a:rPr>
              <a:t>Resident HIV Deaths by Year of Death</a:t>
            </a:r>
          </a:p>
        </p:txBody>
      </p:sp>
    </p:spTree>
    <p:extLst>
      <p:ext uri="{BB962C8B-B14F-4D97-AF65-F5344CB8AC3E}">
        <p14:creationId xmlns:p14="http://schemas.microsoft.com/office/powerpoint/2010/main" val="36345044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6E60-E423-495D-8ABE-FBBC0DAB6DB2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06671919"/>
              </p:ext>
            </p:extLst>
          </p:nvPr>
        </p:nvGraphicFramePr>
        <p:xfrm>
          <a:off x="152400" y="1523999"/>
          <a:ext cx="8649216" cy="411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0156" y="79373"/>
            <a:ext cx="8001000" cy="8572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Resident Deaths Due to HIV by Year of Death,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Broward County, 2008–2017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year % change (2008–2017) = 52% decrease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63E6E60-E423-495D-8ABE-FBBC0DAB6DB2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45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9" name="TextBox 8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</p:spTree>
    <p:extLst>
      <p:ext uri="{BB962C8B-B14F-4D97-AF65-F5344CB8AC3E}">
        <p14:creationId xmlns:p14="http://schemas.microsoft.com/office/powerpoint/2010/main" val="25773302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86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Some Useful Links</a:t>
            </a:r>
          </a:p>
          <a:p>
            <a:pPr algn="ctr"/>
            <a:endParaRPr lang="en-US" dirty="0"/>
          </a:p>
          <a:p>
            <a:pPr algn="ctr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Department. of Health, HIV Section Website</a:t>
            </a:r>
          </a:p>
          <a:p>
            <a:pPr algn="ctr"/>
            <a:r>
              <a:rPr lang="en-US" sz="1400" dirty="0">
                <a:solidFill>
                  <a:srgbClr val="007A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http://www.floridahealth.gov/diseases-and-conditions/aids/surveillance/index.html</a:t>
            </a:r>
          </a:p>
          <a:p>
            <a:pPr algn="ctr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CDC HIV Surveillance Reports (State and Metro Data):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http://www.cdc.gov/hiv/stats/hasrlink.htm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MMWR (Special Articles on Diseases, Including HIV):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http://www.cdc.gov/mmwr/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U.S. Census Data (Available by State, County):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http://www.census.gov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279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Surveillance Contacts:</a:t>
            </a:r>
          </a:p>
          <a:p>
            <a:pPr algn="ctr"/>
            <a:r>
              <a:rPr lang="en-US" sz="22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Department of Health in Broward County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Evariste Akpele, HSPD</a:t>
            </a:r>
          </a:p>
          <a:p>
            <a:pPr marL="0" indent="0">
              <a:buFont typeface="Wingdings 3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Phone: 954-467-4700 ext. 5567</a:t>
            </a:r>
          </a:p>
          <a:p>
            <a:pPr marL="0" indent="0">
              <a:buFont typeface="Wingdings 3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Evariste.Akpele@flhealth.gov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Patrick Jenkins, MPH</a:t>
            </a:r>
          </a:p>
          <a:p>
            <a:pPr marL="0" indent="0">
              <a:buFont typeface="Wingdings 3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Phone: 954-467-4700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5575</a:t>
            </a:r>
          </a:p>
          <a:p>
            <a:pPr marL="0" indent="0">
              <a:buFont typeface="Wingdings 3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Patrick.Jenkins@flhealth.gov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/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157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204" y="5365256"/>
            <a:ext cx="8146596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  <a:buClr>
                <a:srgbClr val="00A2B1"/>
              </a:buClr>
            </a:pPr>
            <a:r>
              <a:rPr lang="en-US" altLang="en-US" sz="1100" dirty="0">
                <a:latin typeface="Arial" charset="0"/>
                <a:ea typeface="SimSun" pitchFamily="2" charset="-122"/>
              </a:rPr>
              <a:t>HIV/AIDS surveillance data is frozen on June 30, following the end of each calendar year. 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Clr>
                <a:srgbClr val="00A2B1"/>
              </a:buClr>
            </a:pPr>
            <a:r>
              <a:rPr lang="en-US" altLang="en-US" sz="1100" dirty="0">
                <a:latin typeface="Arial" charset="0"/>
                <a:ea typeface="SimSun" pitchFamily="2" charset="-122"/>
              </a:rPr>
              <a:t>These are the same data used for Florida CHARTS and all grant-related data.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Clr>
                <a:srgbClr val="00A2B1"/>
              </a:buClr>
            </a:pPr>
            <a:r>
              <a:rPr lang="en-US" altLang="en-US" sz="1100" dirty="0">
                <a:solidFill>
                  <a:srgbClr val="0070C0"/>
                </a:solidFill>
                <a:latin typeface="Arial" charset="0"/>
                <a:ea typeface="SimSun" pitchFamily="2" charset="-122"/>
              </a:rPr>
              <a:t>www.floridacharts.com/charts/CommunicableDiseases/default.aspx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228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Florida HIV/AIDS Surveillance Data Contacts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1413102" y="6538912"/>
            <a:ext cx="640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dirty="0"/>
              <a:t>To protect, promote and improve the health of all people in Florida through integrated state, county, and community efforts.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767D8E6-BCBE-4B4A-9EED-7D1555EC18D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4289" y="990600"/>
          <a:ext cx="7718426" cy="437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213">
                  <a:extLst>
                    <a:ext uri="{9D8B030D-6E8A-4147-A177-3AD203B41FA5}">
                      <a16:colId xmlns:a16="http://schemas.microsoft.com/office/drawing/2014/main" xmlns="" val="1580701553"/>
                    </a:ext>
                  </a:extLst>
                </a:gridCol>
                <a:gridCol w="3859213">
                  <a:extLst>
                    <a:ext uri="{9D8B030D-6E8A-4147-A177-3AD203B41FA5}">
                      <a16:colId xmlns:a16="http://schemas.microsoft.com/office/drawing/2014/main" xmlns="" val="3800722023"/>
                    </a:ext>
                  </a:extLst>
                </a:gridCol>
              </a:tblGrid>
              <a:tr h="142163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Lorene Maddox, MPH, Surveillance Data Analysis Manager	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 Department of Health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Phone: 850-901-6968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Email: </a:t>
                      </a:r>
                      <a:r>
                        <a:rPr lang="en-US" sz="16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Lorene.Maddox@flhealth.gov</a:t>
                      </a:r>
                      <a:r>
                        <a:rPr lang="en-US" sz="1600" b="0" u="sng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Spencer, MPH, PhD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Surveillance Program Manager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 Department of Health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Phone: 850-245-4432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Email: </a:t>
                      </a:r>
                      <a:r>
                        <a:rPr lang="en-US" sz="16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Emma.Spencer@flhealth.gov 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7011708"/>
                  </a:ext>
                </a:extLst>
              </a:tr>
              <a:tr h="1265696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Danielle Curatolo, MPH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Analyst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 Department of Health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Phone: 850-901-6983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Email: </a:t>
                      </a:r>
                      <a:r>
                        <a:rPr lang="en-US" sz="16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Danielle.Curatolo@flhealth.gov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Ashleigh Tiller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Reports Coordinator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 Department of Health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Phone: 850-901-6984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Email: </a:t>
                      </a:r>
                      <a:r>
                        <a:rPr lang="en-US" sz="16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Ashleigh.Tiller@flhealth.gov 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2652492"/>
                  </a:ext>
                </a:extLst>
              </a:tr>
              <a:tr h="126569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602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30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1295400"/>
            <a:ext cx="869156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marL="341313" indent="-341313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b="1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MSM: 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Men who have sex with men </a:t>
            </a:r>
            <a:r>
              <a:rPr lang="en-US" altLang="en-US" sz="2400" dirty="0">
                <a:latin typeface="Arial" charset="0"/>
                <a:ea typeface="SimSun" pitchFamily="2" charset="-122"/>
                <a:cs typeface="Times New Roman" pitchFamily="18" charset="0"/>
              </a:rPr>
              <a:t>or male-to-male sexual contact. The term MSM indicates a behavior that allows for HIV transmission, it does not indicate how individuals self-identify in terms of sexuality or gender</a:t>
            </a:r>
            <a:br>
              <a:rPr lang="en-US" altLang="en-US" sz="2400" dirty="0">
                <a:latin typeface="Arial" charset="0"/>
                <a:ea typeface="SimSun" pitchFamily="2" charset="-122"/>
                <a:cs typeface="Times New Roman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b="1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IDU: 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Injection drug use</a:t>
            </a:r>
            <a:b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b="1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MSM/IDU: 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Men who have sex with men or male-to-male sexual contact &amp; injection drug use</a:t>
            </a:r>
            <a:b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b="1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Heterosexual: 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Heterosexual contact with person with HIV or known HIV risk</a:t>
            </a:r>
            <a:b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Font typeface="Webdings" pitchFamily="18" charset="2"/>
              <a:buChar char=""/>
            </a:pPr>
            <a:r>
              <a:rPr lang="en-US" altLang="en-US" sz="2400" b="1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Other Risk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SimSun" pitchFamily="2" charset="-122"/>
                <a:cs typeface="Times New Roman" pitchFamily="18" charset="0"/>
              </a:rPr>
              <a:t>: includes hemophilia, transfusion, perinatal and other pediatric risks and other confirmed risks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Clr>
                <a:srgbClr val="FF7800"/>
              </a:buClr>
              <a:buSzTx/>
              <a:buNone/>
            </a:pPr>
            <a:r>
              <a:rPr lang="en-US" altLang="en-US" sz="2400" dirty="0">
                <a:latin typeface="Arial" charset="0"/>
                <a:ea typeface="SimSun" pitchFamily="2" charset="-122"/>
              </a:rPr>
              <a:t>  </a:t>
            </a:r>
            <a:endParaRPr lang="en-US" altLang="en-US" sz="2400" u="none" dirty="0">
              <a:latin typeface="Arial" charset="0"/>
              <a:ea typeface="SimSun" pitchFamily="2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4463" y="139700"/>
            <a:ext cx="8802687" cy="96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Definitions of </a:t>
            </a:r>
          </a:p>
          <a:p>
            <a:pPr algn="ctr">
              <a:spcBef>
                <a:spcPts val="100"/>
              </a:spcBef>
              <a:buFontTx/>
              <a:buNone/>
            </a:pPr>
            <a:r>
              <a:rPr lang="en-US" altLang="en-US" sz="2800" u="none" dirty="0">
                <a:latin typeface="Arial" charset="0"/>
                <a:ea typeface="SimSun" pitchFamily="2" charset="-122"/>
              </a:rPr>
              <a:t>Mode of Exposure Categories</a:t>
            </a:r>
          </a:p>
        </p:txBody>
      </p:sp>
    </p:spTree>
    <p:extLst>
      <p:ext uri="{BB962C8B-B14F-4D97-AF65-F5344CB8AC3E}">
        <p14:creationId xmlns:p14="http://schemas.microsoft.com/office/powerpoint/2010/main" val="259685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9"/>
          <p:cNvGraphicFramePr>
            <a:graphicFrameLocks noGrp="1"/>
          </p:cNvGraphicFramePr>
          <p:nvPr>
            <p:ph type="tbl" idx="2"/>
            <p:extLst/>
          </p:nvPr>
        </p:nvGraphicFramePr>
        <p:xfrm>
          <a:off x="266329" y="588855"/>
          <a:ext cx="8655728" cy="5283200"/>
        </p:xfrm>
        <a:graphic>
          <a:graphicData uri="http://schemas.openxmlformats.org/drawingml/2006/table">
            <a:tbl>
              <a:tblPr/>
              <a:tblGrid>
                <a:gridCol w="2163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3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39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39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</a:rPr>
                        <a:t>Trend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l"/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Population</a:t>
                      </a:r>
                      <a:endParaRPr lang="en-US" sz="18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1,860,979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1,884,545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50" dirty="0">
                          <a:latin typeface="Arial"/>
                        </a:rPr>
                        <a:t>1.3% increase</a:t>
                      </a:r>
                      <a:endParaRPr lang="en-US" sz="21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Diagnosed HIV</a:t>
                      </a:r>
                      <a:r>
                        <a:rPr lang="en-US" sz="1850" dirty="0"/>
                        <a:t/>
                      </a:r>
                      <a:br>
                        <a:rPr lang="en-US" sz="1850" dirty="0"/>
                      </a:br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cases</a:t>
                      </a:r>
                      <a:endParaRPr lang="en-US" sz="18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738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715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50" dirty="0">
                          <a:latin typeface="Arial"/>
                        </a:rPr>
                        <a:t>3.1% decrease</a:t>
                      </a:r>
                      <a:endParaRPr lang="en-US" sz="21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Diagnosed AIDS</a:t>
                      </a:r>
                      <a:r>
                        <a:rPr lang="en-US" sz="1850" dirty="0"/>
                        <a:t/>
                      </a:r>
                      <a:br>
                        <a:rPr lang="en-US" sz="1850" dirty="0"/>
                      </a:br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cases</a:t>
                      </a:r>
                      <a:endParaRPr lang="en-US" sz="18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254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262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50" dirty="0">
                          <a:latin typeface="Arial"/>
                        </a:rPr>
                        <a:t>3.1% increase</a:t>
                      </a:r>
                      <a:endParaRPr lang="en-US" sz="21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Pediatric AIDS</a:t>
                      </a:r>
                      <a:r>
                        <a:rPr lang="en-US" sz="1850" dirty="0"/>
                        <a:t/>
                      </a:r>
                      <a:br>
                        <a:rPr lang="en-US" sz="1850" dirty="0"/>
                      </a:br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cases diagnosed</a:t>
                      </a:r>
                      <a:endParaRPr lang="en-US" sz="18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0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0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50" dirty="0">
                          <a:latin typeface="Arial"/>
                        </a:rPr>
                        <a:t> </a:t>
                      </a:r>
                      <a:endParaRPr lang="en-US" sz="21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Perinatal HIV</a:t>
                      </a:r>
                      <a:r>
                        <a:rPr lang="en-US" sz="1850" dirty="0"/>
                        <a:t/>
                      </a:r>
                      <a:br>
                        <a:rPr lang="en-US" sz="1850" dirty="0"/>
                      </a:br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cases</a:t>
                      </a:r>
                      <a:endParaRPr lang="en-US" sz="18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0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2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50" dirty="0">
                          <a:latin typeface="Arial"/>
                        </a:rPr>
                        <a:t> </a:t>
                      </a:r>
                      <a:endParaRPr lang="en-US" sz="21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pPr algn="l"/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People diagnosed</a:t>
                      </a:r>
                      <a:r>
                        <a:rPr lang="en-US" sz="1850" dirty="0"/>
                        <a:t/>
                      </a:r>
                      <a:br>
                        <a:rPr lang="en-US" sz="1850" dirty="0"/>
                      </a:br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living with HIV</a:t>
                      </a:r>
                      <a:r>
                        <a:rPr lang="en-US" sz="1850" dirty="0"/>
                        <a:t/>
                      </a:r>
                      <a:br>
                        <a:rPr lang="en-US" sz="1850" dirty="0"/>
                      </a:br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(Prevalence)</a:t>
                      </a:r>
                      <a:endParaRPr lang="en-US" sz="18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20,499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20,661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50" dirty="0">
                          <a:latin typeface="Arial"/>
                        </a:rPr>
                        <a:t>0.8% increase</a:t>
                      </a:r>
                      <a:endParaRPr lang="en-US" sz="21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HIV-related</a:t>
                      </a:r>
                      <a:r>
                        <a:rPr lang="en-US" sz="1850" dirty="0"/>
                        <a:t/>
                      </a:r>
                      <a:br>
                        <a:rPr lang="en-US" sz="1850" dirty="0"/>
                      </a:br>
                      <a:r>
                        <a:rPr lang="en-US" sz="1850" b="1" dirty="0">
                          <a:solidFill>
                            <a:srgbClr val="000000"/>
                          </a:solidFill>
                          <a:latin typeface="Arial"/>
                        </a:rPr>
                        <a:t>deaths</a:t>
                      </a:r>
                      <a:endParaRPr lang="en-US" sz="18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8E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126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/>
                        </a:rPr>
                        <a:t>98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50" dirty="0">
                          <a:latin typeface="Arial"/>
                        </a:rPr>
                        <a:t>22.2% decrease</a:t>
                      </a:r>
                      <a:endParaRPr lang="en-US" sz="21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843" y="91769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Epidemic in Broward County </a:t>
            </a:r>
          </a:p>
        </p:txBody>
      </p:sp>
    </p:spTree>
    <p:extLst>
      <p:ext uri="{BB962C8B-B14F-4D97-AF65-F5344CB8AC3E}">
        <p14:creationId xmlns:p14="http://schemas.microsoft.com/office/powerpoint/2010/main" val="114032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HCPM Internal\DOH LOGOS\New logo 2013\PowerPoints\tech_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6E60-E423-495D-8ABE-FBBC0DAB6DB2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3E6E60-E423-495D-8ABE-FBBC0DAB6DB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06400" y="2464593"/>
            <a:ext cx="83312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  <a:cs typeface="Times New Roman" pitchFamily="18" charset="0"/>
              </a:rPr>
              <a:t>Cases by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ea typeface="SimSun" pitchFamily="2" charset="-122"/>
                <a:cs typeface="Times New Roman" pitchFamily="18" charset="0"/>
              </a:rPr>
              <a:t>Year of Diagnosis</a:t>
            </a:r>
          </a:p>
        </p:txBody>
      </p:sp>
    </p:spTree>
    <p:extLst>
      <p:ext uri="{BB962C8B-B14F-4D97-AF65-F5344CB8AC3E}">
        <p14:creationId xmlns:p14="http://schemas.microsoft.com/office/powerpoint/2010/main" val="129230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CEDA-860D-450F-9620-C823F152876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88948417"/>
              </p:ext>
            </p:extLst>
          </p:nvPr>
        </p:nvGraphicFramePr>
        <p:xfrm>
          <a:off x="142115" y="15240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133350"/>
            <a:ext cx="9144000" cy="8572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HIV Cases by Year of Diagnosis,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Broward County, 2008–2017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year % change (2008–2017) = 29% decrease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63E6E60-E423-495D-8ABE-FBBC0DAB6DB2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8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12" name="TextBox 11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</p:spTree>
    <p:extLst>
      <p:ext uri="{BB962C8B-B14F-4D97-AF65-F5344CB8AC3E}">
        <p14:creationId xmlns:p14="http://schemas.microsoft.com/office/powerpoint/2010/main" val="282744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A5C-2E95-4C13-9CE0-5C09CD1E8D7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52501938"/>
              </p:ext>
            </p:extLst>
          </p:nvPr>
        </p:nvGraphicFramePr>
        <p:xfrm>
          <a:off x="228600" y="701253"/>
          <a:ext cx="8458200" cy="538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219200" y="48638"/>
            <a:ext cx="6858000" cy="8572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AIDS Cases by Year of Diagnosis,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Broward County, 2008–2017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year % change (2008–2017) = 66% decrease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BBD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Slide Number Placeholder 5">
            <a:extLst/>
          </p:cNvPr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63E6E60-E423-495D-8ABE-FBBC0DAB6DB2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9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" y="6226141"/>
            <a:ext cx="488731" cy="555659"/>
          </a:xfrm>
          <a:prstGeom prst="rect">
            <a:avLst/>
          </a:prstGeom>
        </p:spPr>
      </p:pic>
      <p:sp>
        <p:nvSpPr>
          <p:cNvPr id="9" name="TextBox 8">
            <a:extLst/>
          </p:cNvPr>
          <p:cNvSpPr txBox="1"/>
          <p:nvPr/>
        </p:nvSpPr>
        <p:spPr>
          <a:xfrm>
            <a:off x="24003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Division of Disease Control and Health Protection</a:t>
            </a:r>
          </a:p>
        </p:txBody>
      </p:sp>
    </p:spTree>
    <p:extLst>
      <p:ext uri="{BB962C8B-B14F-4D97-AF65-F5344CB8AC3E}">
        <p14:creationId xmlns:p14="http://schemas.microsoft.com/office/powerpoint/2010/main" val="21794149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6040</TotalTime>
  <Words>3336</Words>
  <Application>Microsoft Office PowerPoint</Application>
  <PresentationFormat>On-screen Show (4:3)</PresentationFormat>
  <Paragraphs>532</Paragraphs>
  <Slides>48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Custom Design</vt:lpstr>
      <vt:lpstr>2_Custom Design</vt:lpstr>
      <vt:lpstr>HIV Epidemiology Broward County</vt:lpstr>
      <vt:lpstr>PowerPoint Presentation</vt:lpstr>
      <vt:lpstr>PowerPoint Presentation</vt:lpstr>
      <vt:lpstr>PowerPoint Presentation</vt:lpstr>
      <vt:lpstr>PowerPoint Presentation</vt:lpstr>
      <vt:lpstr>The Epidemic in Broward County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One-In-Statements for Adults (Age 13+)  Living with HIV in Broward County, Year-end 2017</vt:lpstr>
      <vt:lpstr>PowerPoint Presentation</vt:lpstr>
      <vt:lpstr>PowerPoint Presentation</vt:lpstr>
      <vt:lpstr>PowerPoint Presentation</vt:lpstr>
      <vt:lpstr>HIV Care Continuum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HIV/AIDS Epidemiology Partnership 10</dc:title>
  <dc:creator>Lorene.Maddox@flhealth.gov;Madgene.Moise@flhealth.gov;Ashleigh.Tiller@flhealth.gov</dc:creator>
  <cp:lastModifiedBy>Akpele, Evariste</cp:lastModifiedBy>
  <cp:revision>641</cp:revision>
  <dcterms:created xsi:type="dcterms:W3CDTF">2014-02-28T15:27:52Z</dcterms:created>
  <dcterms:modified xsi:type="dcterms:W3CDTF">2018-11-13T19:55:27Z</dcterms:modified>
</cp:coreProperties>
</file>